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39"/>
  </p:notesMasterIdLst>
  <p:sldIdLst>
    <p:sldId id="310" r:id="rId2"/>
    <p:sldId id="259" r:id="rId3"/>
    <p:sldId id="262" r:id="rId4"/>
    <p:sldId id="263" r:id="rId5"/>
    <p:sldId id="300" r:id="rId6"/>
    <p:sldId id="301" r:id="rId7"/>
    <p:sldId id="327" r:id="rId8"/>
    <p:sldId id="328" r:id="rId9"/>
    <p:sldId id="329" r:id="rId10"/>
    <p:sldId id="330" r:id="rId11"/>
    <p:sldId id="302" r:id="rId12"/>
    <p:sldId id="303" r:id="rId13"/>
    <p:sldId id="304" r:id="rId14"/>
    <p:sldId id="323" r:id="rId15"/>
    <p:sldId id="307" r:id="rId16"/>
    <p:sldId id="257" r:id="rId17"/>
    <p:sldId id="309" r:id="rId18"/>
    <p:sldId id="331" r:id="rId19"/>
    <p:sldId id="332" r:id="rId20"/>
    <p:sldId id="333" r:id="rId21"/>
    <p:sldId id="276" r:id="rId22"/>
    <p:sldId id="311" r:id="rId23"/>
    <p:sldId id="312" r:id="rId24"/>
    <p:sldId id="324" r:id="rId25"/>
    <p:sldId id="313" r:id="rId26"/>
    <p:sldId id="314" r:id="rId27"/>
    <p:sldId id="315" r:id="rId28"/>
    <p:sldId id="334" r:id="rId29"/>
    <p:sldId id="335" r:id="rId30"/>
    <p:sldId id="338" r:id="rId31"/>
    <p:sldId id="337" r:id="rId32"/>
    <p:sldId id="336" r:id="rId33"/>
    <p:sldId id="316" r:id="rId34"/>
    <p:sldId id="317" r:id="rId35"/>
    <p:sldId id="326" r:id="rId36"/>
    <p:sldId id="325" r:id="rId37"/>
    <p:sldId id="281" r:id="rId3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312">
          <p15:clr>
            <a:srgbClr val="9AA0A6"/>
          </p15:clr>
        </p15:guide>
        <p15:guide id="2"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ouynuu, Kunchana" initials="CK" lastIdx="2" clrIdx="0">
    <p:extLst>
      <p:ext uri="{19B8F6BF-5375-455C-9EA6-DF929625EA0E}">
        <p15:presenceInfo xmlns:p15="http://schemas.microsoft.com/office/powerpoint/2012/main" userId="Chouynuu, Kuncha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F2E321-1799-43D2-8C8A-88F6E4F31B6B}">
  <a:tblStyle styleId="{39F2E321-1799-43D2-8C8A-88F6E4F31B6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0" autoAdjust="0"/>
    <p:restoredTop sz="94444" autoAdjust="0"/>
  </p:normalViewPr>
  <p:slideViewPr>
    <p:cSldViewPr snapToGrid="0">
      <p:cViewPr varScale="1">
        <p:scale>
          <a:sx n="98" d="100"/>
          <a:sy n="98" d="100"/>
        </p:scale>
        <p:origin x="504" y="90"/>
      </p:cViewPr>
      <p:guideLst>
        <p:guide pos="5312"/>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7396d819ad_0_1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7396d819ad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36086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396d819a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396d819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461150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g8408da342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8" name="Google Shape;618;g8408da342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45780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396d819a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396d819a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71bc108518_1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71bc108518_1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5695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71bec4bdd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71bec4bdd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71bec4bdd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71bec4bdd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545732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396d819a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396d819a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90465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g8408da3428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8" name="Google Shape;618;g8408da342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5816075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396d819a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396d819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31468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0864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1bc108518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1bc108518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50efe238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50efe238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575058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975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43667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93282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396d819a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396d819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26799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Google Shape;746;g71c316f372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7" name="Google Shape;747;g71c316f37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7396d819ad_0_1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7396d819ad_0_1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7396d819ad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7396d819ad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39817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750efe238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750efe238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4030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0371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6945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1bc108518_1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1bc108518_1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SG" dirty="0"/>
              <a:t>Maybe add why fail to reject null hypothesis, rather than accepting</a:t>
            </a:r>
            <a:r>
              <a:rPr lang="en-SG" baseline="0" dirty="0"/>
              <a:t> it:</a:t>
            </a:r>
            <a:r>
              <a:rPr lang="en-SG" dirty="0"/>
              <a:t> https://statisticsbyjim.com/hypothesis-testing/failing-reject-null-hypothesis/</a:t>
            </a:r>
            <a:endParaRPr dirty="0"/>
          </a:p>
        </p:txBody>
      </p:sp>
    </p:spTree>
    <p:extLst>
      <p:ext uri="{BB962C8B-B14F-4D97-AF65-F5344CB8AC3E}">
        <p14:creationId xmlns:p14="http://schemas.microsoft.com/office/powerpoint/2010/main" val="2991119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479322" y="2299650"/>
            <a:ext cx="6055200" cy="8964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7" name="Google Shape;17;p3"/>
          <p:cNvSpPr txBox="1">
            <a:spLocks noGrp="1"/>
          </p:cNvSpPr>
          <p:nvPr>
            <p:ph type="title" idx="2" hasCustomPrompt="1"/>
          </p:nvPr>
        </p:nvSpPr>
        <p:spPr>
          <a:xfrm>
            <a:off x="3326900" y="708058"/>
            <a:ext cx="2441100" cy="136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0000">
                <a:solidFill>
                  <a:schemeClr val="accent4"/>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8" name="Google Shape;18;p3"/>
          <p:cNvSpPr txBox="1">
            <a:spLocks noGrp="1"/>
          </p:cNvSpPr>
          <p:nvPr>
            <p:ph type="subTitle" idx="1"/>
          </p:nvPr>
        </p:nvSpPr>
        <p:spPr>
          <a:xfrm>
            <a:off x="713225" y="3656250"/>
            <a:ext cx="5431200" cy="579600"/>
          </a:xfrm>
          <a:prstGeom prst="rect">
            <a:avLst/>
          </a:prstGeom>
        </p:spPr>
        <p:txBody>
          <a:bodyPr spcFirstLastPara="1" wrap="square" lIns="91425" tIns="91425" rIns="91425" bIns="91425" anchor="ctr" anchorCtr="0">
            <a:noAutofit/>
          </a:bodyPr>
          <a:lstStyle>
            <a:lvl1pPr lvl="0" algn="ctr">
              <a:spcBef>
                <a:spcPts val="0"/>
              </a:spcBef>
              <a:spcAft>
                <a:spcPts val="0"/>
              </a:spcAft>
              <a:buNone/>
              <a:defRPr/>
            </a:lvl1pPr>
            <a:lvl2pPr lvl="1" algn="ctr">
              <a:spcBef>
                <a:spcPts val="0"/>
              </a:spcBef>
              <a:spcAft>
                <a:spcPts val="0"/>
              </a:spcAft>
              <a:buNone/>
              <a:defRPr/>
            </a:lvl2pPr>
            <a:lvl3pPr lvl="2" algn="ctr">
              <a:spcBef>
                <a:spcPts val="0"/>
              </a:spcBef>
              <a:spcAft>
                <a:spcPts val="0"/>
              </a:spcAft>
              <a:buNone/>
              <a:defRPr/>
            </a:lvl3pPr>
            <a:lvl4pPr lvl="3" algn="ctr">
              <a:spcBef>
                <a:spcPts val="0"/>
              </a:spcBef>
              <a:spcAft>
                <a:spcPts val="0"/>
              </a:spcAft>
              <a:buNone/>
              <a:defRPr/>
            </a:lvl4pPr>
            <a:lvl5pPr lvl="4" algn="ctr">
              <a:spcBef>
                <a:spcPts val="0"/>
              </a:spcBef>
              <a:spcAft>
                <a:spcPts val="0"/>
              </a:spcAft>
              <a:buNone/>
              <a:defRPr/>
            </a:lvl5pPr>
            <a:lvl6pPr lvl="5" algn="ctr">
              <a:spcBef>
                <a:spcPts val="0"/>
              </a:spcBef>
              <a:spcAft>
                <a:spcPts val="0"/>
              </a:spcAft>
              <a:buNone/>
              <a:defRPr/>
            </a:lvl6pPr>
            <a:lvl7pPr lvl="6" algn="ctr">
              <a:spcBef>
                <a:spcPts val="0"/>
              </a:spcBef>
              <a:spcAft>
                <a:spcPts val="0"/>
              </a:spcAft>
              <a:buNone/>
              <a:defRPr/>
            </a:lvl7pPr>
            <a:lvl8pPr lvl="7" algn="ctr">
              <a:spcBef>
                <a:spcPts val="0"/>
              </a:spcBef>
              <a:spcAft>
                <a:spcPts val="0"/>
              </a:spcAft>
              <a:buNone/>
              <a:defRPr/>
            </a:lvl8pPr>
            <a:lvl9pPr lvl="8" algn="ctr">
              <a:spcBef>
                <a:spcPts val="0"/>
              </a:spcBef>
              <a:spcAft>
                <a:spcPts val="0"/>
              </a:spcAft>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Four text collumns 2">
  <p:cSld name="CUSTOM_4_1">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121" name="Google Shape;121;p19"/>
          <p:cNvSpPr txBox="1">
            <a:spLocks noGrp="1"/>
          </p:cNvSpPr>
          <p:nvPr>
            <p:ph type="title" idx="2"/>
          </p:nvPr>
        </p:nvSpPr>
        <p:spPr>
          <a:xfrm>
            <a:off x="904775" y="2656688"/>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2" name="Google Shape;122;p19"/>
          <p:cNvSpPr txBox="1">
            <a:spLocks noGrp="1"/>
          </p:cNvSpPr>
          <p:nvPr>
            <p:ph type="subTitle" idx="1"/>
          </p:nvPr>
        </p:nvSpPr>
        <p:spPr>
          <a:xfrm>
            <a:off x="904775" y="302237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solidFill>
                  <a:schemeClr val="accent3"/>
                </a:solidFill>
              </a:defRPr>
            </a:lvl1pPr>
            <a:lvl2pPr lvl="1" algn="ctr" rtl="0">
              <a:lnSpc>
                <a:spcPct val="100000"/>
              </a:lnSpc>
              <a:spcBef>
                <a:spcPts val="1600"/>
              </a:spcBef>
              <a:spcAft>
                <a:spcPts val="0"/>
              </a:spcAft>
              <a:buNone/>
              <a:defRPr sz="1400">
                <a:solidFill>
                  <a:schemeClr val="accent3"/>
                </a:solidFill>
              </a:defRPr>
            </a:lvl2pPr>
            <a:lvl3pPr lvl="2" algn="ctr" rtl="0">
              <a:lnSpc>
                <a:spcPct val="100000"/>
              </a:lnSpc>
              <a:spcBef>
                <a:spcPts val="1600"/>
              </a:spcBef>
              <a:spcAft>
                <a:spcPts val="0"/>
              </a:spcAft>
              <a:buNone/>
              <a:defRPr sz="1400">
                <a:solidFill>
                  <a:schemeClr val="accent3"/>
                </a:solidFill>
              </a:defRPr>
            </a:lvl3pPr>
            <a:lvl4pPr lvl="3" algn="ctr" rtl="0">
              <a:lnSpc>
                <a:spcPct val="100000"/>
              </a:lnSpc>
              <a:spcBef>
                <a:spcPts val="1600"/>
              </a:spcBef>
              <a:spcAft>
                <a:spcPts val="0"/>
              </a:spcAft>
              <a:buNone/>
              <a:defRPr sz="1400">
                <a:solidFill>
                  <a:schemeClr val="accent3"/>
                </a:solidFill>
              </a:defRPr>
            </a:lvl4pPr>
            <a:lvl5pPr lvl="4" algn="ctr" rtl="0">
              <a:lnSpc>
                <a:spcPct val="100000"/>
              </a:lnSpc>
              <a:spcBef>
                <a:spcPts val="1600"/>
              </a:spcBef>
              <a:spcAft>
                <a:spcPts val="0"/>
              </a:spcAft>
              <a:buNone/>
              <a:defRPr sz="1400">
                <a:solidFill>
                  <a:schemeClr val="accent3"/>
                </a:solidFill>
              </a:defRPr>
            </a:lvl5pPr>
            <a:lvl6pPr lvl="5" algn="ctr" rtl="0">
              <a:lnSpc>
                <a:spcPct val="100000"/>
              </a:lnSpc>
              <a:spcBef>
                <a:spcPts val="1600"/>
              </a:spcBef>
              <a:spcAft>
                <a:spcPts val="0"/>
              </a:spcAft>
              <a:buNone/>
              <a:defRPr sz="1400">
                <a:solidFill>
                  <a:schemeClr val="accent3"/>
                </a:solidFill>
              </a:defRPr>
            </a:lvl6pPr>
            <a:lvl7pPr lvl="6" algn="ctr" rtl="0">
              <a:lnSpc>
                <a:spcPct val="100000"/>
              </a:lnSpc>
              <a:spcBef>
                <a:spcPts val="1600"/>
              </a:spcBef>
              <a:spcAft>
                <a:spcPts val="0"/>
              </a:spcAft>
              <a:buNone/>
              <a:defRPr sz="1400">
                <a:solidFill>
                  <a:schemeClr val="accent3"/>
                </a:solidFill>
              </a:defRPr>
            </a:lvl7pPr>
            <a:lvl8pPr lvl="7" algn="ctr" rtl="0">
              <a:lnSpc>
                <a:spcPct val="100000"/>
              </a:lnSpc>
              <a:spcBef>
                <a:spcPts val="1600"/>
              </a:spcBef>
              <a:spcAft>
                <a:spcPts val="0"/>
              </a:spcAft>
              <a:buNone/>
              <a:defRPr sz="1400">
                <a:solidFill>
                  <a:schemeClr val="accent3"/>
                </a:solidFill>
              </a:defRPr>
            </a:lvl8pPr>
            <a:lvl9pPr lvl="8" algn="ctr" rtl="0">
              <a:lnSpc>
                <a:spcPct val="100000"/>
              </a:lnSpc>
              <a:spcBef>
                <a:spcPts val="1600"/>
              </a:spcBef>
              <a:spcAft>
                <a:spcPts val="1600"/>
              </a:spcAft>
              <a:buNone/>
              <a:defRPr sz="1400">
                <a:solidFill>
                  <a:schemeClr val="accent3"/>
                </a:solidFill>
              </a:defRPr>
            </a:lvl9pPr>
          </a:lstStyle>
          <a:p>
            <a:endParaRPr/>
          </a:p>
        </p:txBody>
      </p:sp>
      <p:sp>
        <p:nvSpPr>
          <p:cNvPr id="123" name="Google Shape;123;p19"/>
          <p:cNvSpPr txBox="1">
            <a:spLocks noGrp="1"/>
          </p:cNvSpPr>
          <p:nvPr>
            <p:ph type="title" idx="3"/>
          </p:nvPr>
        </p:nvSpPr>
        <p:spPr>
          <a:xfrm>
            <a:off x="2814575" y="2656688"/>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4" name="Google Shape;124;p19"/>
          <p:cNvSpPr txBox="1">
            <a:spLocks noGrp="1"/>
          </p:cNvSpPr>
          <p:nvPr>
            <p:ph type="subTitle" idx="4"/>
          </p:nvPr>
        </p:nvSpPr>
        <p:spPr>
          <a:xfrm>
            <a:off x="2814575" y="302237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125" name="Google Shape;125;p19"/>
          <p:cNvSpPr txBox="1">
            <a:spLocks noGrp="1"/>
          </p:cNvSpPr>
          <p:nvPr>
            <p:ph type="title" idx="5"/>
          </p:nvPr>
        </p:nvSpPr>
        <p:spPr>
          <a:xfrm>
            <a:off x="4724375" y="2656709"/>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6" name="Google Shape;126;p19"/>
          <p:cNvSpPr txBox="1">
            <a:spLocks noGrp="1"/>
          </p:cNvSpPr>
          <p:nvPr>
            <p:ph type="subTitle" idx="6"/>
          </p:nvPr>
        </p:nvSpPr>
        <p:spPr>
          <a:xfrm>
            <a:off x="4724375" y="3022400"/>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127" name="Google Shape;127;p19"/>
          <p:cNvSpPr txBox="1">
            <a:spLocks noGrp="1"/>
          </p:cNvSpPr>
          <p:nvPr>
            <p:ph type="title" idx="7"/>
          </p:nvPr>
        </p:nvSpPr>
        <p:spPr>
          <a:xfrm>
            <a:off x="6634175" y="2656734"/>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28" name="Google Shape;128;p19"/>
          <p:cNvSpPr txBox="1">
            <a:spLocks noGrp="1"/>
          </p:cNvSpPr>
          <p:nvPr>
            <p:ph type="subTitle" idx="8"/>
          </p:nvPr>
        </p:nvSpPr>
        <p:spPr>
          <a:xfrm>
            <a:off x="6634175" y="3022425"/>
            <a:ext cx="1605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meline">
  <p:cSld name="CUSTOM_6">
    <p:spTree>
      <p:nvGrpSpPr>
        <p:cNvPr id="1" name="Shape 134"/>
        <p:cNvGrpSpPr/>
        <p:nvPr/>
      </p:nvGrpSpPr>
      <p:grpSpPr>
        <a:xfrm>
          <a:off x="0" y="0"/>
          <a:ext cx="0" cy="0"/>
          <a:chOff x="0" y="0"/>
          <a:chExt cx="0" cy="0"/>
        </a:xfrm>
      </p:grpSpPr>
      <p:sp>
        <p:nvSpPr>
          <p:cNvPr id="135" name="Google Shape;135;p21"/>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a:spcBef>
                <a:spcPts val="0"/>
              </a:spcBef>
              <a:spcAft>
                <a:spcPts val="0"/>
              </a:spcAft>
              <a:buNone/>
              <a:defRPr/>
            </a:lvl1pPr>
            <a:lvl2pPr lvl="1" algn="r">
              <a:spcBef>
                <a:spcPts val="0"/>
              </a:spcBef>
              <a:spcAft>
                <a:spcPts val="0"/>
              </a:spcAft>
              <a:buNone/>
              <a:defRPr/>
            </a:lvl2pPr>
            <a:lvl3pPr lvl="2" algn="r">
              <a:spcBef>
                <a:spcPts val="0"/>
              </a:spcBef>
              <a:spcAft>
                <a:spcPts val="0"/>
              </a:spcAft>
              <a:buNone/>
              <a:defRPr/>
            </a:lvl3pPr>
            <a:lvl4pPr lvl="3" algn="r">
              <a:spcBef>
                <a:spcPts val="0"/>
              </a:spcBef>
              <a:spcAft>
                <a:spcPts val="0"/>
              </a:spcAft>
              <a:buNone/>
              <a:defRPr/>
            </a:lvl4pPr>
            <a:lvl5pPr lvl="4" algn="r">
              <a:spcBef>
                <a:spcPts val="0"/>
              </a:spcBef>
              <a:spcAft>
                <a:spcPts val="0"/>
              </a:spcAft>
              <a:buNone/>
              <a:defRPr/>
            </a:lvl5pPr>
            <a:lvl6pPr lvl="5" algn="r">
              <a:spcBef>
                <a:spcPts val="0"/>
              </a:spcBef>
              <a:spcAft>
                <a:spcPts val="0"/>
              </a:spcAft>
              <a:buNone/>
              <a:defRPr/>
            </a:lvl6pPr>
            <a:lvl7pPr lvl="6" algn="r">
              <a:spcBef>
                <a:spcPts val="0"/>
              </a:spcBef>
              <a:spcAft>
                <a:spcPts val="0"/>
              </a:spcAft>
              <a:buNone/>
              <a:defRPr/>
            </a:lvl7pPr>
            <a:lvl8pPr lvl="7" algn="r">
              <a:spcBef>
                <a:spcPts val="0"/>
              </a:spcBef>
              <a:spcAft>
                <a:spcPts val="0"/>
              </a:spcAft>
              <a:buNone/>
              <a:defRPr/>
            </a:lvl8pPr>
            <a:lvl9pPr lvl="8" algn="r">
              <a:spcBef>
                <a:spcPts val="0"/>
              </a:spcBef>
              <a:spcAft>
                <a:spcPts val="0"/>
              </a:spcAft>
              <a:buNone/>
              <a:defRPr/>
            </a:lvl9pPr>
          </a:lstStyle>
          <a:p>
            <a:endParaRPr/>
          </a:p>
        </p:txBody>
      </p:sp>
      <p:sp>
        <p:nvSpPr>
          <p:cNvPr id="136" name="Google Shape;136;p21"/>
          <p:cNvSpPr txBox="1">
            <a:spLocks noGrp="1"/>
          </p:cNvSpPr>
          <p:nvPr>
            <p:ph type="title" idx="2" hasCustomPrompt="1"/>
          </p:nvPr>
        </p:nvSpPr>
        <p:spPr>
          <a:xfrm>
            <a:off x="1365450" y="17839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7" name="Google Shape;137;p21"/>
          <p:cNvSpPr txBox="1">
            <a:spLocks noGrp="1"/>
          </p:cNvSpPr>
          <p:nvPr>
            <p:ph type="title" idx="3" hasCustomPrompt="1"/>
          </p:nvPr>
        </p:nvSpPr>
        <p:spPr>
          <a:xfrm>
            <a:off x="3811650" y="3140925"/>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8" name="Google Shape;138;p21"/>
          <p:cNvSpPr txBox="1">
            <a:spLocks noGrp="1"/>
          </p:cNvSpPr>
          <p:nvPr>
            <p:ph type="title" idx="4" hasCustomPrompt="1"/>
          </p:nvPr>
        </p:nvSpPr>
        <p:spPr>
          <a:xfrm>
            <a:off x="6257850" y="17839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139" name="Google Shape;139;p21"/>
          <p:cNvSpPr txBox="1">
            <a:spLocks noGrp="1"/>
          </p:cNvSpPr>
          <p:nvPr>
            <p:ph type="title" idx="5"/>
          </p:nvPr>
        </p:nvSpPr>
        <p:spPr>
          <a:xfrm>
            <a:off x="958200" y="2852504"/>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0" name="Google Shape;140;p21"/>
          <p:cNvSpPr txBox="1">
            <a:spLocks noGrp="1"/>
          </p:cNvSpPr>
          <p:nvPr>
            <p:ph type="subTitle" idx="1"/>
          </p:nvPr>
        </p:nvSpPr>
        <p:spPr>
          <a:xfrm>
            <a:off x="958200" y="3227078"/>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1" name="Google Shape;141;p21"/>
          <p:cNvSpPr txBox="1">
            <a:spLocks noGrp="1"/>
          </p:cNvSpPr>
          <p:nvPr>
            <p:ph type="title" idx="6"/>
          </p:nvPr>
        </p:nvSpPr>
        <p:spPr>
          <a:xfrm>
            <a:off x="3404397" y="1783950"/>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2" name="Google Shape;142;p21"/>
          <p:cNvSpPr txBox="1">
            <a:spLocks noGrp="1"/>
          </p:cNvSpPr>
          <p:nvPr>
            <p:ph type="subTitle" idx="7"/>
          </p:nvPr>
        </p:nvSpPr>
        <p:spPr>
          <a:xfrm>
            <a:off x="3404397" y="2158524"/>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43" name="Google Shape;143;p21"/>
          <p:cNvSpPr txBox="1">
            <a:spLocks noGrp="1"/>
          </p:cNvSpPr>
          <p:nvPr>
            <p:ph type="title" idx="8"/>
          </p:nvPr>
        </p:nvSpPr>
        <p:spPr>
          <a:xfrm>
            <a:off x="5850609" y="2852506"/>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44" name="Google Shape;144;p21"/>
          <p:cNvSpPr txBox="1">
            <a:spLocks noGrp="1"/>
          </p:cNvSpPr>
          <p:nvPr>
            <p:ph type="subTitle" idx="9"/>
          </p:nvPr>
        </p:nvSpPr>
        <p:spPr>
          <a:xfrm>
            <a:off x="5850609" y="3227080"/>
            <a:ext cx="22416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7"/>
        <p:cNvGrpSpPr/>
        <p:nvPr/>
      </p:nvGrpSpPr>
      <p:grpSpPr>
        <a:xfrm>
          <a:off x="0" y="0"/>
          <a:ext cx="0" cy="0"/>
          <a:chOff x="0" y="0"/>
          <a:chExt cx="0" cy="0"/>
        </a:xfrm>
      </p:grpSpPr>
      <p:sp>
        <p:nvSpPr>
          <p:cNvPr id="48" name="Google Shape;48;p10"/>
          <p:cNvSpPr txBox="1">
            <a:spLocks noGrp="1"/>
          </p:cNvSpPr>
          <p:nvPr>
            <p:ph type="body" idx="1"/>
          </p:nvPr>
        </p:nvSpPr>
        <p:spPr>
          <a:xfrm>
            <a:off x="713225" y="2899175"/>
            <a:ext cx="50220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sz="2400">
                <a:solidFill>
                  <a:schemeClr val="accent1"/>
                </a:solidFill>
                <a:latin typeface="Lato"/>
                <a:ea typeface="Lato"/>
                <a:cs typeface="Lato"/>
                <a:sym typeface="Lato"/>
              </a:defRPr>
            </a:lvl1pPr>
          </a:lstStyle>
          <a:p>
            <a:endParaRPr/>
          </a:p>
        </p:txBody>
      </p:sp>
      <p:sp>
        <p:nvSpPr>
          <p:cNvPr id="49" name="Google Shape;49;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50" name="Google Shape;50;p10"/>
          <p:cNvSpPr txBox="1">
            <a:spLocks noGrp="1"/>
          </p:cNvSpPr>
          <p:nvPr>
            <p:ph type="subTitle" idx="2"/>
          </p:nvPr>
        </p:nvSpPr>
        <p:spPr>
          <a:xfrm>
            <a:off x="713225" y="1791625"/>
            <a:ext cx="5022000" cy="1194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2000"/>
            </a:lvl1pPr>
            <a:lvl2pPr lvl="1">
              <a:lnSpc>
                <a:spcPct val="100000"/>
              </a:lnSpc>
              <a:spcBef>
                <a:spcPts val="0"/>
              </a:spcBef>
              <a:spcAft>
                <a:spcPts val="0"/>
              </a:spcAft>
              <a:buNone/>
              <a:defRPr sz="2000"/>
            </a:lvl2pPr>
            <a:lvl3pPr lvl="2">
              <a:lnSpc>
                <a:spcPct val="100000"/>
              </a:lnSpc>
              <a:spcBef>
                <a:spcPts val="0"/>
              </a:spcBef>
              <a:spcAft>
                <a:spcPts val="0"/>
              </a:spcAft>
              <a:buNone/>
              <a:defRPr sz="2000"/>
            </a:lvl3pPr>
            <a:lvl4pPr lvl="3">
              <a:lnSpc>
                <a:spcPct val="100000"/>
              </a:lnSpc>
              <a:spcBef>
                <a:spcPts val="0"/>
              </a:spcBef>
              <a:spcAft>
                <a:spcPts val="0"/>
              </a:spcAft>
              <a:buNone/>
              <a:defRPr sz="2000"/>
            </a:lvl4pPr>
            <a:lvl5pPr lvl="4">
              <a:lnSpc>
                <a:spcPct val="100000"/>
              </a:lnSpc>
              <a:spcBef>
                <a:spcPts val="0"/>
              </a:spcBef>
              <a:spcAft>
                <a:spcPts val="0"/>
              </a:spcAft>
              <a:buNone/>
              <a:defRPr sz="2000"/>
            </a:lvl5pPr>
            <a:lvl6pPr lvl="5">
              <a:lnSpc>
                <a:spcPct val="100000"/>
              </a:lnSpc>
              <a:spcBef>
                <a:spcPts val="0"/>
              </a:spcBef>
              <a:spcAft>
                <a:spcPts val="0"/>
              </a:spcAft>
              <a:buNone/>
              <a:defRPr sz="2000"/>
            </a:lvl6pPr>
            <a:lvl7pPr lvl="6">
              <a:lnSpc>
                <a:spcPct val="100000"/>
              </a:lnSpc>
              <a:spcBef>
                <a:spcPts val="0"/>
              </a:spcBef>
              <a:spcAft>
                <a:spcPts val="0"/>
              </a:spcAft>
              <a:buNone/>
              <a:defRPr sz="2000"/>
            </a:lvl7pPr>
            <a:lvl8pPr lvl="7">
              <a:lnSpc>
                <a:spcPct val="100000"/>
              </a:lnSpc>
              <a:spcBef>
                <a:spcPts val="0"/>
              </a:spcBef>
              <a:spcAft>
                <a:spcPts val="0"/>
              </a:spcAft>
              <a:buNone/>
              <a:defRPr sz="2000"/>
            </a:lvl8pPr>
            <a:lvl9pPr lvl="8">
              <a:lnSpc>
                <a:spcPct val="100000"/>
              </a:lnSpc>
              <a:spcBef>
                <a:spcPts val="0"/>
              </a:spcBef>
              <a:spcAft>
                <a:spcPts val="0"/>
              </a:spcAft>
              <a:buNone/>
              <a:defRPr sz="2000"/>
            </a:lvl9pPr>
          </a:lstStyle>
          <a:p>
            <a:endParaRPr/>
          </a:p>
        </p:txBody>
      </p:sp>
    </p:spTree>
    <p:extLst>
      <p:ext uri="{BB962C8B-B14F-4D97-AF65-F5344CB8AC3E}">
        <p14:creationId xmlns:p14="http://schemas.microsoft.com/office/powerpoint/2010/main" val="41109017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Four text collumns">
  <p:cSld name="Four text collumns">
    <p:spTree>
      <p:nvGrpSpPr>
        <p:cNvPr id="1" name="Shape 109"/>
        <p:cNvGrpSpPr/>
        <p:nvPr/>
      </p:nvGrpSpPr>
      <p:grpSpPr>
        <a:xfrm>
          <a:off x="0" y="0"/>
          <a:ext cx="0" cy="0"/>
          <a:chOff x="0" y="0"/>
          <a:chExt cx="0" cy="0"/>
        </a:xfrm>
      </p:grpSpPr>
      <p:sp>
        <p:nvSpPr>
          <p:cNvPr id="110" name="Google Shape;110;p18"/>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111" name="Google Shape;111;p18"/>
          <p:cNvSpPr txBox="1">
            <a:spLocks noGrp="1"/>
          </p:cNvSpPr>
          <p:nvPr>
            <p:ph type="title" idx="2"/>
          </p:nvPr>
        </p:nvSpPr>
        <p:spPr>
          <a:xfrm>
            <a:off x="2356875" y="1804525"/>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12" name="Google Shape;112;p18"/>
          <p:cNvSpPr txBox="1">
            <a:spLocks noGrp="1"/>
          </p:cNvSpPr>
          <p:nvPr>
            <p:ph type="subTitle" idx="1"/>
          </p:nvPr>
        </p:nvSpPr>
        <p:spPr>
          <a:xfrm>
            <a:off x="2356875" y="2170223"/>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solidFill>
                  <a:schemeClr val="accent3"/>
                </a:solidFill>
              </a:defRPr>
            </a:lvl1pPr>
            <a:lvl2pPr lvl="1" algn="ctr" rtl="0">
              <a:lnSpc>
                <a:spcPct val="100000"/>
              </a:lnSpc>
              <a:spcBef>
                <a:spcPts val="0"/>
              </a:spcBef>
              <a:spcAft>
                <a:spcPts val="0"/>
              </a:spcAft>
              <a:buNone/>
              <a:defRPr sz="1400">
                <a:solidFill>
                  <a:schemeClr val="accent3"/>
                </a:solidFill>
              </a:defRPr>
            </a:lvl2pPr>
            <a:lvl3pPr lvl="2" algn="ctr" rtl="0">
              <a:lnSpc>
                <a:spcPct val="100000"/>
              </a:lnSpc>
              <a:spcBef>
                <a:spcPts val="0"/>
              </a:spcBef>
              <a:spcAft>
                <a:spcPts val="0"/>
              </a:spcAft>
              <a:buNone/>
              <a:defRPr sz="1400">
                <a:solidFill>
                  <a:schemeClr val="accent3"/>
                </a:solidFill>
              </a:defRPr>
            </a:lvl3pPr>
            <a:lvl4pPr lvl="3" algn="ctr" rtl="0">
              <a:lnSpc>
                <a:spcPct val="100000"/>
              </a:lnSpc>
              <a:spcBef>
                <a:spcPts val="0"/>
              </a:spcBef>
              <a:spcAft>
                <a:spcPts val="0"/>
              </a:spcAft>
              <a:buNone/>
              <a:defRPr sz="1400">
                <a:solidFill>
                  <a:schemeClr val="accent3"/>
                </a:solidFill>
              </a:defRPr>
            </a:lvl4pPr>
            <a:lvl5pPr lvl="4" algn="ctr" rtl="0">
              <a:lnSpc>
                <a:spcPct val="100000"/>
              </a:lnSpc>
              <a:spcBef>
                <a:spcPts val="0"/>
              </a:spcBef>
              <a:spcAft>
                <a:spcPts val="0"/>
              </a:spcAft>
              <a:buNone/>
              <a:defRPr sz="1400">
                <a:solidFill>
                  <a:schemeClr val="accent3"/>
                </a:solidFill>
              </a:defRPr>
            </a:lvl5pPr>
            <a:lvl6pPr lvl="5" algn="ctr" rtl="0">
              <a:lnSpc>
                <a:spcPct val="100000"/>
              </a:lnSpc>
              <a:spcBef>
                <a:spcPts val="0"/>
              </a:spcBef>
              <a:spcAft>
                <a:spcPts val="0"/>
              </a:spcAft>
              <a:buNone/>
              <a:defRPr sz="1400">
                <a:solidFill>
                  <a:schemeClr val="accent3"/>
                </a:solidFill>
              </a:defRPr>
            </a:lvl6pPr>
            <a:lvl7pPr lvl="6" algn="ctr" rtl="0">
              <a:lnSpc>
                <a:spcPct val="100000"/>
              </a:lnSpc>
              <a:spcBef>
                <a:spcPts val="0"/>
              </a:spcBef>
              <a:spcAft>
                <a:spcPts val="0"/>
              </a:spcAft>
              <a:buNone/>
              <a:defRPr sz="1400">
                <a:solidFill>
                  <a:schemeClr val="accent3"/>
                </a:solidFill>
              </a:defRPr>
            </a:lvl7pPr>
            <a:lvl8pPr lvl="7" algn="ctr" rtl="0">
              <a:lnSpc>
                <a:spcPct val="100000"/>
              </a:lnSpc>
              <a:spcBef>
                <a:spcPts val="0"/>
              </a:spcBef>
              <a:spcAft>
                <a:spcPts val="0"/>
              </a:spcAft>
              <a:buNone/>
              <a:defRPr sz="1400">
                <a:solidFill>
                  <a:schemeClr val="accent3"/>
                </a:solidFill>
              </a:defRPr>
            </a:lvl8pPr>
            <a:lvl9pPr lvl="8" algn="ctr" rtl="0">
              <a:lnSpc>
                <a:spcPct val="100000"/>
              </a:lnSpc>
              <a:spcBef>
                <a:spcPts val="0"/>
              </a:spcBef>
              <a:spcAft>
                <a:spcPts val="0"/>
              </a:spcAft>
              <a:buNone/>
              <a:defRPr sz="1400">
                <a:solidFill>
                  <a:schemeClr val="accent3"/>
                </a:solidFill>
              </a:defRPr>
            </a:lvl9pPr>
          </a:lstStyle>
          <a:p>
            <a:endParaRPr/>
          </a:p>
        </p:txBody>
      </p:sp>
      <p:sp>
        <p:nvSpPr>
          <p:cNvPr id="113" name="Google Shape;113;p18"/>
          <p:cNvSpPr txBox="1">
            <a:spLocks noGrp="1"/>
          </p:cNvSpPr>
          <p:nvPr>
            <p:ph type="title" idx="3"/>
          </p:nvPr>
        </p:nvSpPr>
        <p:spPr>
          <a:xfrm>
            <a:off x="5600075" y="1804525"/>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14" name="Google Shape;114;p18"/>
          <p:cNvSpPr txBox="1">
            <a:spLocks noGrp="1"/>
          </p:cNvSpPr>
          <p:nvPr>
            <p:ph type="subTitle" idx="4"/>
          </p:nvPr>
        </p:nvSpPr>
        <p:spPr>
          <a:xfrm>
            <a:off x="5600075" y="2170224"/>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15" name="Google Shape;115;p18"/>
          <p:cNvSpPr txBox="1">
            <a:spLocks noGrp="1"/>
          </p:cNvSpPr>
          <p:nvPr>
            <p:ph type="title" idx="5"/>
          </p:nvPr>
        </p:nvSpPr>
        <p:spPr>
          <a:xfrm>
            <a:off x="2356875" y="3594188"/>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16" name="Google Shape;116;p18"/>
          <p:cNvSpPr txBox="1">
            <a:spLocks noGrp="1"/>
          </p:cNvSpPr>
          <p:nvPr>
            <p:ph type="subTitle" idx="6"/>
          </p:nvPr>
        </p:nvSpPr>
        <p:spPr>
          <a:xfrm>
            <a:off x="2356875" y="3959887"/>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117" name="Google Shape;117;p18"/>
          <p:cNvSpPr txBox="1">
            <a:spLocks noGrp="1"/>
          </p:cNvSpPr>
          <p:nvPr>
            <p:ph type="title" idx="7"/>
          </p:nvPr>
        </p:nvSpPr>
        <p:spPr>
          <a:xfrm>
            <a:off x="5598665" y="3594188"/>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118" name="Google Shape;118;p18"/>
          <p:cNvSpPr txBox="1">
            <a:spLocks noGrp="1"/>
          </p:cNvSpPr>
          <p:nvPr>
            <p:ph type="subTitle" idx="8"/>
          </p:nvPr>
        </p:nvSpPr>
        <p:spPr>
          <a:xfrm>
            <a:off x="5598665" y="3959887"/>
            <a:ext cx="27900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Tree>
    <p:extLst>
      <p:ext uri="{BB962C8B-B14F-4D97-AF65-F5344CB8AC3E}">
        <p14:creationId xmlns:p14="http://schemas.microsoft.com/office/powerpoint/2010/main" val="3945759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1"/>
        <p:cNvGrpSpPr/>
        <p:nvPr/>
      </p:nvGrpSpPr>
      <p:grpSpPr>
        <a:xfrm>
          <a:off x="0" y="0"/>
          <a:ext cx="0" cy="0"/>
          <a:chOff x="0" y="0"/>
          <a:chExt cx="0" cy="0"/>
        </a:xfrm>
      </p:grpSpPr>
      <p:sp>
        <p:nvSpPr>
          <p:cNvPr id="52" name="Google Shape;52;p11"/>
          <p:cNvSpPr txBox="1">
            <a:spLocks noGrp="1"/>
          </p:cNvSpPr>
          <p:nvPr>
            <p:ph type="title" hasCustomPrompt="1"/>
          </p:nvPr>
        </p:nvSpPr>
        <p:spPr>
          <a:xfrm>
            <a:off x="311700" y="1988100"/>
            <a:ext cx="8520600" cy="1081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6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3" name="Google Shape;5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4" name="Google Shape;54;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924500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29"/>
        <p:cNvGrpSpPr/>
        <p:nvPr/>
      </p:nvGrpSpPr>
      <p:grpSpPr>
        <a:xfrm>
          <a:off x="0" y="0"/>
          <a:ext cx="0" cy="0"/>
          <a:chOff x="0" y="0"/>
          <a:chExt cx="0" cy="0"/>
        </a:xfrm>
      </p:grpSpPr>
      <p:sp>
        <p:nvSpPr>
          <p:cNvPr id="130" name="Google Shape;130;p20"/>
          <p:cNvSpPr/>
          <p:nvPr/>
        </p:nvSpPr>
        <p:spPr>
          <a:xfrm rot="5400000">
            <a:off x="1513500" y="1565950"/>
            <a:ext cx="6117000" cy="4064100"/>
          </a:xfrm>
          <a:prstGeom prst="roundRect">
            <a:avLst>
              <a:gd name="adj" fmla="val 13483"/>
            </a:avLst>
          </a:prstGeom>
          <a:solidFill>
            <a:srgbClr val="000000">
              <a:alpha val="64310"/>
            </a:srgbClr>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txBox="1">
            <a:spLocks noGrp="1"/>
          </p:cNvSpPr>
          <p:nvPr>
            <p:ph type="title"/>
          </p:nvPr>
        </p:nvSpPr>
        <p:spPr>
          <a:xfrm>
            <a:off x="2549400" y="416100"/>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3"/>
              </a:buClr>
              <a:buSzPts val="6000"/>
              <a:buNone/>
              <a:defRPr sz="6000">
                <a:solidFill>
                  <a:schemeClr val="accent1"/>
                </a:solidFill>
              </a:defRPr>
            </a:lvl1pPr>
            <a:lvl2pPr lvl="1" algn="ctr" rtl="0">
              <a:spcBef>
                <a:spcPts val="0"/>
              </a:spcBef>
              <a:spcAft>
                <a:spcPts val="0"/>
              </a:spcAft>
              <a:buClr>
                <a:schemeClr val="accent3"/>
              </a:buClr>
              <a:buSzPts val="4200"/>
              <a:buNone/>
              <a:defRPr sz="4200">
                <a:solidFill>
                  <a:schemeClr val="accent3"/>
                </a:solidFill>
              </a:defRPr>
            </a:lvl2pPr>
            <a:lvl3pPr lvl="2" algn="ctr" rtl="0">
              <a:spcBef>
                <a:spcPts val="0"/>
              </a:spcBef>
              <a:spcAft>
                <a:spcPts val="0"/>
              </a:spcAft>
              <a:buClr>
                <a:schemeClr val="accent3"/>
              </a:buClr>
              <a:buSzPts val="4200"/>
              <a:buNone/>
              <a:defRPr sz="4200">
                <a:solidFill>
                  <a:schemeClr val="accent3"/>
                </a:solidFill>
              </a:defRPr>
            </a:lvl3pPr>
            <a:lvl4pPr lvl="3" algn="ctr" rtl="0">
              <a:spcBef>
                <a:spcPts val="0"/>
              </a:spcBef>
              <a:spcAft>
                <a:spcPts val="0"/>
              </a:spcAft>
              <a:buClr>
                <a:schemeClr val="accent3"/>
              </a:buClr>
              <a:buSzPts val="4200"/>
              <a:buNone/>
              <a:defRPr sz="4200">
                <a:solidFill>
                  <a:schemeClr val="accent3"/>
                </a:solidFill>
              </a:defRPr>
            </a:lvl4pPr>
            <a:lvl5pPr lvl="4" algn="ctr" rtl="0">
              <a:spcBef>
                <a:spcPts val="0"/>
              </a:spcBef>
              <a:spcAft>
                <a:spcPts val="0"/>
              </a:spcAft>
              <a:buClr>
                <a:schemeClr val="accent3"/>
              </a:buClr>
              <a:buSzPts val="4200"/>
              <a:buNone/>
              <a:defRPr sz="4200">
                <a:solidFill>
                  <a:schemeClr val="accent3"/>
                </a:solidFill>
              </a:defRPr>
            </a:lvl5pPr>
            <a:lvl6pPr lvl="5" algn="ctr" rtl="0">
              <a:spcBef>
                <a:spcPts val="0"/>
              </a:spcBef>
              <a:spcAft>
                <a:spcPts val="0"/>
              </a:spcAft>
              <a:buClr>
                <a:schemeClr val="accent3"/>
              </a:buClr>
              <a:buSzPts val="4200"/>
              <a:buNone/>
              <a:defRPr sz="4200">
                <a:solidFill>
                  <a:schemeClr val="accent3"/>
                </a:solidFill>
              </a:defRPr>
            </a:lvl6pPr>
            <a:lvl7pPr lvl="6" algn="ctr" rtl="0">
              <a:spcBef>
                <a:spcPts val="0"/>
              </a:spcBef>
              <a:spcAft>
                <a:spcPts val="0"/>
              </a:spcAft>
              <a:buClr>
                <a:schemeClr val="accent3"/>
              </a:buClr>
              <a:buSzPts val="4200"/>
              <a:buNone/>
              <a:defRPr sz="4200">
                <a:solidFill>
                  <a:schemeClr val="accent3"/>
                </a:solidFill>
              </a:defRPr>
            </a:lvl7pPr>
            <a:lvl8pPr lvl="7" algn="ctr" rtl="0">
              <a:spcBef>
                <a:spcPts val="0"/>
              </a:spcBef>
              <a:spcAft>
                <a:spcPts val="0"/>
              </a:spcAft>
              <a:buClr>
                <a:schemeClr val="accent3"/>
              </a:buClr>
              <a:buSzPts val="4200"/>
              <a:buNone/>
              <a:defRPr sz="4200">
                <a:solidFill>
                  <a:schemeClr val="accent3"/>
                </a:solidFill>
              </a:defRPr>
            </a:lvl8pPr>
            <a:lvl9pPr lvl="8" algn="ctr" rtl="0">
              <a:spcBef>
                <a:spcPts val="0"/>
              </a:spcBef>
              <a:spcAft>
                <a:spcPts val="0"/>
              </a:spcAft>
              <a:buClr>
                <a:schemeClr val="accent3"/>
              </a:buClr>
              <a:buSzPts val="4200"/>
              <a:buNone/>
              <a:defRPr sz="4200">
                <a:solidFill>
                  <a:schemeClr val="accent3"/>
                </a:solidFill>
              </a:defRPr>
            </a:lvl9pPr>
          </a:lstStyle>
          <a:p>
            <a:endParaRPr/>
          </a:p>
        </p:txBody>
      </p:sp>
      <p:sp>
        <p:nvSpPr>
          <p:cNvPr id="132" name="Google Shape;132;p20"/>
          <p:cNvSpPr txBox="1">
            <a:spLocks noGrp="1"/>
          </p:cNvSpPr>
          <p:nvPr>
            <p:ph type="subTitle" idx="1"/>
          </p:nvPr>
        </p:nvSpPr>
        <p:spPr>
          <a:xfrm>
            <a:off x="2549400" y="1634100"/>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Clr>
                <a:schemeClr val="accent3"/>
              </a:buClr>
              <a:buSzPts val="2100"/>
              <a:buNone/>
              <a:defRPr sz="2100">
                <a:solidFill>
                  <a:schemeClr val="accent3"/>
                </a:solidFill>
              </a:defRPr>
            </a:lvl2pPr>
            <a:lvl3pPr lvl="2" algn="ctr" rtl="0">
              <a:lnSpc>
                <a:spcPct val="100000"/>
              </a:lnSpc>
              <a:spcBef>
                <a:spcPts val="0"/>
              </a:spcBef>
              <a:spcAft>
                <a:spcPts val="0"/>
              </a:spcAft>
              <a:buClr>
                <a:schemeClr val="accent3"/>
              </a:buClr>
              <a:buSzPts val="2100"/>
              <a:buNone/>
              <a:defRPr sz="2100">
                <a:solidFill>
                  <a:schemeClr val="accent3"/>
                </a:solidFill>
              </a:defRPr>
            </a:lvl3pPr>
            <a:lvl4pPr lvl="3" algn="ctr" rtl="0">
              <a:lnSpc>
                <a:spcPct val="100000"/>
              </a:lnSpc>
              <a:spcBef>
                <a:spcPts val="0"/>
              </a:spcBef>
              <a:spcAft>
                <a:spcPts val="0"/>
              </a:spcAft>
              <a:buClr>
                <a:schemeClr val="accent3"/>
              </a:buClr>
              <a:buSzPts val="2100"/>
              <a:buNone/>
              <a:defRPr sz="2100">
                <a:solidFill>
                  <a:schemeClr val="accent3"/>
                </a:solidFill>
              </a:defRPr>
            </a:lvl4pPr>
            <a:lvl5pPr lvl="4" algn="ctr" rtl="0">
              <a:lnSpc>
                <a:spcPct val="100000"/>
              </a:lnSpc>
              <a:spcBef>
                <a:spcPts val="0"/>
              </a:spcBef>
              <a:spcAft>
                <a:spcPts val="0"/>
              </a:spcAft>
              <a:buClr>
                <a:schemeClr val="accent3"/>
              </a:buClr>
              <a:buSzPts val="2100"/>
              <a:buNone/>
              <a:defRPr sz="2100">
                <a:solidFill>
                  <a:schemeClr val="accent3"/>
                </a:solidFill>
              </a:defRPr>
            </a:lvl5pPr>
            <a:lvl6pPr lvl="5" algn="ctr" rtl="0">
              <a:lnSpc>
                <a:spcPct val="100000"/>
              </a:lnSpc>
              <a:spcBef>
                <a:spcPts val="0"/>
              </a:spcBef>
              <a:spcAft>
                <a:spcPts val="0"/>
              </a:spcAft>
              <a:buClr>
                <a:schemeClr val="accent3"/>
              </a:buClr>
              <a:buSzPts val="2100"/>
              <a:buNone/>
              <a:defRPr sz="2100">
                <a:solidFill>
                  <a:schemeClr val="accent3"/>
                </a:solidFill>
              </a:defRPr>
            </a:lvl6pPr>
            <a:lvl7pPr lvl="6" algn="ctr" rtl="0">
              <a:lnSpc>
                <a:spcPct val="100000"/>
              </a:lnSpc>
              <a:spcBef>
                <a:spcPts val="0"/>
              </a:spcBef>
              <a:spcAft>
                <a:spcPts val="0"/>
              </a:spcAft>
              <a:buClr>
                <a:schemeClr val="accent3"/>
              </a:buClr>
              <a:buSzPts val="2100"/>
              <a:buNone/>
              <a:defRPr sz="2100">
                <a:solidFill>
                  <a:schemeClr val="accent3"/>
                </a:solidFill>
              </a:defRPr>
            </a:lvl7pPr>
            <a:lvl8pPr lvl="7" algn="ctr" rtl="0">
              <a:lnSpc>
                <a:spcPct val="100000"/>
              </a:lnSpc>
              <a:spcBef>
                <a:spcPts val="0"/>
              </a:spcBef>
              <a:spcAft>
                <a:spcPts val="0"/>
              </a:spcAft>
              <a:buClr>
                <a:schemeClr val="accent3"/>
              </a:buClr>
              <a:buSzPts val="2100"/>
              <a:buNone/>
              <a:defRPr sz="2100">
                <a:solidFill>
                  <a:schemeClr val="accent3"/>
                </a:solidFill>
              </a:defRPr>
            </a:lvl8pPr>
            <a:lvl9pPr lvl="8" algn="ctr" rtl="0">
              <a:lnSpc>
                <a:spcPct val="100000"/>
              </a:lnSpc>
              <a:spcBef>
                <a:spcPts val="0"/>
              </a:spcBef>
              <a:spcAft>
                <a:spcPts val="0"/>
              </a:spcAft>
              <a:buClr>
                <a:schemeClr val="accent3"/>
              </a:buClr>
              <a:buSzPts val="2100"/>
              <a:buNone/>
              <a:defRPr sz="2100">
                <a:solidFill>
                  <a:schemeClr val="accent3"/>
                </a:solidFill>
              </a:defRPr>
            </a:lvl9pPr>
          </a:lstStyle>
          <a:p>
            <a:endParaRPr/>
          </a:p>
        </p:txBody>
      </p:sp>
      <p:sp>
        <p:nvSpPr>
          <p:cNvPr id="133" name="Google Shape;133;p20"/>
          <p:cNvSpPr txBox="1"/>
          <p:nvPr/>
        </p:nvSpPr>
        <p:spPr>
          <a:xfrm>
            <a:off x="2549400" y="3632600"/>
            <a:ext cx="4045200" cy="666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b="1">
                <a:solidFill>
                  <a:schemeClr val="accent3"/>
                </a:solidFill>
                <a:latin typeface="Montserrat"/>
                <a:ea typeface="Montserrat"/>
                <a:cs typeface="Montserrat"/>
                <a:sym typeface="Montserrat"/>
              </a:rPr>
              <a:t>CREDITS:</a:t>
            </a:r>
            <a:r>
              <a:rPr lang="en" sz="1200">
                <a:solidFill>
                  <a:schemeClr val="accent3"/>
                </a:solidFill>
                <a:latin typeface="Montserrat"/>
                <a:ea typeface="Montserrat"/>
                <a:cs typeface="Montserrat"/>
                <a:sym typeface="Montserrat"/>
              </a:rPr>
              <a:t> This presentation template was created by </a:t>
            </a:r>
            <a:r>
              <a:rPr lang="en" sz="1200" b="1">
                <a:solidFill>
                  <a:schemeClr val="accent3"/>
                </a:solidFill>
                <a:uFill>
                  <a:noFill/>
                </a:uFill>
                <a:latin typeface="Montserrat"/>
                <a:ea typeface="Montserrat"/>
                <a:cs typeface="Montserrat"/>
                <a:sym typeface="Montserrat"/>
                <a:hlinkClick r:id="rId2">
                  <a:extLst>
                    <a:ext uri="{A12FA001-AC4F-418D-AE19-62706E023703}">
                      <ahyp:hlinkClr xmlns:ahyp="http://schemas.microsoft.com/office/drawing/2018/hyperlinkcolor" xmlns="" val="tx"/>
                    </a:ext>
                  </a:extLst>
                </a:hlinkClick>
              </a:rPr>
              <a:t>Slidesgo</a:t>
            </a:r>
            <a:r>
              <a:rPr lang="en" sz="1200">
                <a:solidFill>
                  <a:schemeClr val="accent3"/>
                </a:solidFill>
                <a:latin typeface="Montserrat"/>
                <a:ea typeface="Montserrat"/>
                <a:cs typeface="Montserrat"/>
                <a:sym typeface="Montserrat"/>
              </a:rPr>
              <a:t>, including icons by </a:t>
            </a:r>
            <a:r>
              <a:rPr lang="en" sz="1200" b="1">
                <a:solidFill>
                  <a:schemeClr val="accent3"/>
                </a:solidFill>
                <a:uFill>
                  <a:noFill/>
                </a:uFill>
                <a:latin typeface="Montserrat"/>
                <a:ea typeface="Montserrat"/>
                <a:cs typeface="Montserrat"/>
                <a:sym typeface="Montserrat"/>
                <a:hlinkClick r:id="rId3">
                  <a:extLst>
                    <a:ext uri="{A12FA001-AC4F-418D-AE19-62706E023703}">
                      <ahyp:hlinkClr xmlns:ahyp="http://schemas.microsoft.com/office/drawing/2018/hyperlinkcolor" xmlns="" val="tx"/>
                    </a:ext>
                  </a:extLst>
                </a:hlinkClick>
              </a:rPr>
              <a:t>Flaticon</a:t>
            </a:r>
            <a:r>
              <a:rPr lang="en" sz="1200">
                <a:solidFill>
                  <a:schemeClr val="accent3"/>
                </a:solidFill>
                <a:latin typeface="Montserrat"/>
                <a:ea typeface="Montserrat"/>
                <a:cs typeface="Montserrat"/>
                <a:sym typeface="Montserrat"/>
              </a:rPr>
              <a:t>, and infographics &amp; images by </a:t>
            </a:r>
            <a:r>
              <a:rPr lang="en" sz="1200" b="1">
                <a:solidFill>
                  <a:schemeClr val="accent3"/>
                </a:solidFill>
                <a:uFill>
                  <a:noFill/>
                </a:uFill>
                <a:latin typeface="Montserrat"/>
                <a:ea typeface="Montserrat"/>
                <a:cs typeface="Montserrat"/>
                <a:sym typeface="Montserrat"/>
                <a:hlinkClick r:id="rId4">
                  <a:extLst>
                    <a:ext uri="{A12FA001-AC4F-418D-AE19-62706E023703}">
                      <ahyp:hlinkClr xmlns:ahyp="http://schemas.microsoft.com/office/drawing/2018/hyperlinkcolor" xmlns="" val="tx"/>
                    </a:ext>
                  </a:extLst>
                </a:hlinkClick>
              </a:rPr>
              <a:t>Freepik</a:t>
            </a:r>
            <a:r>
              <a:rPr lang="en" sz="1200">
                <a:solidFill>
                  <a:schemeClr val="accent3"/>
                </a:solidFill>
                <a:latin typeface="Montserrat"/>
                <a:ea typeface="Montserrat"/>
                <a:cs typeface="Montserrat"/>
                <a:sym typeface="Montserrat"/>
              </a:rPr>
              <a:t>. </a:t>
            </a:r>
            <a:endParaRPr sz="1200">
              <a:solidFill>
                <a:schemeClr val="accent3"/>
              </a:solidFill>
              <a:latin typeface="Montserrat"/>
              <a:ea typeface="Montserrat"/>
              <a:cs typeface="Montserrat"/>
              <a:sym typeface="Montserrat"/>
            </a:endParaRPr>
          </a:p>
          <a:p>
            <a:pPr marL="0" lvl="0" indent="0" algn="l" rtl="0">
              <a:spcBef>
                <a:spcPts val="0"/>
              </a:spcBef>
              <a:spcAft>
                <a:spcPts val="0"/>
              </a:spcAft>
              <a:buNone/>
            </a:pPr>
            <a:endParaRPr>
              <a:solidFill>
                <a:schemeClr val="accent3"/>
              </a:solidFill>
              <a:latin typeface="Lato"/>
              <a:ea typeface="Lato"/>
              <a:cs typeface="Lato"/>
              <a:sym typeface="Lato"/>
            </a:endParaRPr>
          </a:p>
        </p:txBody>
      </p:sp>
    </p:spTree>
    <p:extLst>
      <p:ext uri="{BB962C8B-B14F-4D97-AF65-F5344CB8AC3E}">
        <p14:creationId xmlns:p14="http://schemas.microsoft.com/office/powerpoint/2010/main" val="414898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1810200" y="561375"/>
            <a:ext cx="6610800" cy="4064400"/>
          </a:xfrm>
          <a:prstGeom prst="roundRect">
            <a:avLst>
              <a:gd name="adj" fmla="val 14364"/>
            </a:avLst>
          </a:prstGeom>
          <a:solidFill>
            <a:srgbClr val="000000">
              <a:alpha val="64310"/>
            </a:srgbClr>
          </a:solidFill>
          <a:ln w="1905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3"/>
                </a:solidFill>
              </a:rPr>
              <a:t> </a:t>
            </a:r>
            <a:endParaRPr>
              <a:solidFill>
                <a:schemeClr val="accent3"/>
              </a:solidFill>
            </a:endParaRPr>
          </a:p>
        </p:txBody>
      </p:sp>
      <p:sp>
        <p:nvSpPr>
          <p:cNvPr id="21" name="Google Shape;21;p4"/>
          <p:cNvSpPr txBox="1">
            <a:spLocks noGrp="1"/>
          </p:cNvSpPr>
          <p:nvPr>
            <p:ph type="title"/>
          </p:nvPr>
        </p:nvSpPr>
        <p:spPr>
          <a:xfrm>
            <a:off x="311700" y="2401875"/>
            <a:ext cx="4020300" cy="572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2800"/>
              <a:buNone/>
              <a:defRPr>
                <a:solidFill>
                  <a:schemeClr val="accent3"/>
                </a:solidFill>
              </a:defRPr>
            </a:lvl1pPr>
            <a:lvl2pPr lvl="1" algn="ctr">
              <a:spcBef>
                <a:spcPts val="0"/>
              </a:spcBef>
              <a:spcAft>
                <a:spcPts val="0"/>
              </a:spcAft>
              <a:buClr>
                <a:schemeClr val="accent3"/>
              </a:buClr>
              <a:buSzPts val="2800"/>
              <a:buNone/>
              <a:defRPr>
                <a:solidFill>
                  <a:schemeClr val="accent3"/>
                </a:solidFill>
              </a:defRPr>
            </a:lvl2pPr>
            <a:lvl3pPr lvl="2" algn="ctr">
              <a:spcBef>
                <a:spcPts val="0"/>
              </a:spcBef>
              <a:spcAft>
                <a:spcPts val="0"/>
              </a:spcAft>
              <a:buClr>
                <a:schemeClr val="accent3"/>
              </a:buClr>
              <a:buSzPts val="2800"/>
              <a:buNone/>
              <a:defRPr>
                <a:solidFill>
                  <a:schemeClr val="accent3"/>
                </a:solidFill>
              </a:defRPr>
            </a:lvl3pPr>
            <a:lvl4pPr lvl="3" algn="ctr">
              <a:spcBef>
                <a:spcPts val="0"/>
              </a:spcBef>
              <a:spcAft>
                <a:spcPts val="0"/>
              </a:spcAft>
              <a:buClr>
                <a:schemeClr val="accent3"/>
              </a:buClr>
              <a:buSzPts val="2800"/>
              <a:buNone/>
              <a:defRPr>
                <a:solidFill>
                  <a:schemeClr val="accent3"/>
                </a:solidFill>
              </a:defRPr>
            </a:lvl4pPr>
            <a:lvl5pPr lvl="4" algn="ctr">
              <a:spcBef>
                <a:spcPts val="0"/>
              </a:spcBef>
              <a:spcAft>
                <a:spcPts val="0"/>
              </a:spcAft>
              <a:buClr>
                <a:schemeClr val="accent3"/>
              </a:buClr>
              <a:buSzPts val="2800"/>
              <a:buNone/>
              <a:defRPr>
                <a:solidFill>
                  <a:schemeClr val="accent3"/>
                </a:solidFill>
              </a:defRPr>
            </a:lvl5pPr>
            <a:lvl6pPr lvl="5" algn="ctr">
              <a:spcBef>
                <a:spcPts val="0"/>
              </a:spcBef>
              <a:spcAft>
                <a:spcPts val="0"/>
              </a:spcAft>
              <a:buClr>
                <a:schemeClr val="accent3"/>
              </a:buClr>
              <a:buSzPts val="2800"/>
              <a:buNone/>
              <a:defRPr>
                <a:solidFill>
                  <a:schemeClr val="accent3"/>
                </a:solidFill>
              </a:defRPr>
            </a:lvl6pPr>
            <a:lvl7pPr lvl="6" algn="ctr">
              <a:spcBef>
                <a:spcPts val="0"/>
              </a:spcBef>
              <a:spcAft>
                <a:spcPts val="0"/>
              </a:spcAft>
              <a:buClr>
                <a:schemeClr val="accent3"/>
              </a:buClr>
              <a:buSzPts val="2800"/>
              <a:buNone/>
              <a:defRPr>
                <a:solidFill>
                  <a:schemeClr val="accent3"/>
                </a:solidFill>
              </a:defRPr>
            </a:lvl7pPr>
            <a:lvl8pPr lvl="7" algn="ctr">
              <a:spcBef>
                <a:spcPts val="0"/>
              </a:spcBef>
              <a:spcAft>
                <a:spcPts val="0"/>
              </a:spcAft>
              <a:buClr>
                <a:schemeClr val="accent3"/>
              </a:buClr>
              <a:buSzPts val="2800"/>
              <a:buNone/>
              <a:defRPr>
                <a:solidFill>
                  <a:schemeClr val="accent3"/>
                </a:solidFill>
              </a:defRPr>
            </a:lvl8pPr>
            <a:lvl9pPr lvl="8" algn="ctr">
              <a:spcBef>
                <a:spcPts val="0"/>
              </a:spcBef>
              <a:spcAft>
                <a:spcPts val="0"/>
              </a:spcAft>
              <a:buClr>
                <a:schemeClr val="accent3"/>
              </a:buClr>
              <a:buSzPts val="2800"/>
              <a:buNone/>
              <a:defRPr>
                <a:solidFill>
                  <a:schemeClr val="accent3"/>
                </a:solidFill>
              </a:defRPr>
            </a:lvl9pPr>
          </a:lstStyle>
          <a:p>
            <a:endParaRPr/>
          </a:p>
        </p:txBody>
      </p:sp>
      <p:sp>
        <p:nvSpPr>
          <p:cNvPr id="22" name="Google Shape;22;p4"/>
          <p:cNvSpPr txBox="1">
            <a:spLocks noGrp="1"/>
          </p:cNvSpPr>
          <p:nvPr>
            <p:ph type="body" idx="1"/>
          </p:nvPr>
        </p:nvSpPr>
        <p:spPr>
          <a:xfrm>
            <a:off x="311700" y="2930175"/>
            <a:ext cx="4020300" cy="1307700"/>
          </a:xfrm>
          <a:prstGeom prst="rect">
            <a:avLst/>
          </a:prstGeom>
        </p:spPr>
        <p:txBody>
          <a:bodyPr spcFirstLastPara="1" wrap="square" lIns="91425" tIns="91425" rIns="91425" bIns="91425" anchor="t" anchorCtr="0">
            <a:noAutofit/>
          </a:bodyPr>
          <a:lstStyle>
            <a:lvl1pPr marL="457200" lvl="0" indent="-317500" algn="ctr">
              <a:lnSpc>
                <a:spcPct val="100000"/>
              </a:lnSpc>
              <a:spcBef>
                <a:spcPts val="0"/>
              </a:spcBef>
              <a:spcAft>
                <a:spcPts val="0"/>
              </a:spcAft>
              <a:buClr>
                <a:schemeClr val="accent3"/>
              </a:buClr>
              <a:buSzPts val="1400"/>
              <a:buChar char="●"/>
              <a:defRPr sz="1400"/>
            </a:lvl1pPr>
            <a:lvl2pPr marL="914400" lvl="1" indent="-317500" algn="ctr">
              <a:spcBef>
                <a:spcPts val="1600"/>
              </a:spcBef>
              <a:spcAft>
                <a:spcPts val="0"/>
              </a:spcAft>
              <a:buClr>
                <a:schemeClr val="accent3"/>
              </a:buClr>
              <a:buSzPts val="1400"/>
              <a:buChar char="○"/>
              <a:defRPr>
                <a:solidFill>
                  <a:schemeClr val="accent3"/>
                </a:solidFill>
              </a:defRPr>
            </a:lvl2pPr>
            <a:lvl3pPr marL="1371600" lvl="2" indent="-317500" algn="ctr">
              <a:spcBef>
                <a:spcPts val="1600"/>
              </a:spcBef>
              <a:spcAft>
                <a:spcPts val="0"/>
              </a:spcAft>
              <a:buClr>
                <a:schemeClr val="accent3"/>
              </a:buClr>
              <a:buSzPts val="1400"/>
              <a:buChar char="■"/>
              <a:defRPr>
                <a:solidFill>
                  <a:schemeClr val="accent3"/>
                </a:solidFill>
              </a:defRPr>
            </a:lvl3pPr>
            <a:lvl4pPr marL="1828800" lvl="3" indent="-317500" algn="ctr">
              <a:spcBef>
                <a:spcPts val="1600"/>
              </a:spcBef>
              <a:spcAft>
                <a:spcPts val="0"/>
              </a:spcAft>
              <a:buClr>
                <a:schemeClr val="accent3"/>
              </a:buClr>
              <a:buSzPts val="1400"/>
              <a:buChar char="●"/>
              <a:defRPr>
                <a:solidFill>
                  <a:schemeClr val="accent3"/>
                </a:solidFill>
              </a:defRPr>
            </a:lvl4pPr>
            <a:lvl5pPr marL="2286000" lvl="4" indent="-317500" algn="ctr">
              <a:spcBef>
                <a:spcPts val="1600"/>
              </a:spcBef>
              <a:spcAft>
                <a:spcPts val="0"/>
              </a:spcAft>
              <a:buClr>
                <a:schemeClr val="accent3"/>
              </a:buClr>
              <a:buSzPts val="1400"/>
              <a:buChar char="○"/>
              <a:defRPr>
                <a:solidFill>
                  <a:schemeClr val="accent3"/>
                </a:solidFill>
              </a:defRPr>
            </a:lvl5pPr>
            <a:lvl6pPr marL="2743200" lvl="5" indent="-317500" algn="ctr">
              <a:spcBef>
                <a:spcPts val="1600"/>
              </a:spcBef>
              <a:spcAft>
                <a:spcPts val="0"/>
              </a:spcAft>
              <a:buClr>
                <a:schemeClr val="accent3"/>
              </a:buClr>
              <a:buSzPts val="1400"/>
              <a:buChar char="■"/>
              <a:defRPr>
                <a:solidFill>
                  <a:schemeClr val="accent3"/>
                </a:solidFill>
              </a:defRPr>
            </a:lvl6pPr>
            <a:lvl7pPr marL="3200400" lvl="6" indent="-317500" algn="ctr">
              <a:spcBef>
                <a:spcPts val="1600"/>
              </a:spcBef>
              <a:spcAft>
                <a:spcPts val="0"/>
              </a:spcAft>
              <a:buClr>
                <a:schemeClr val="accent3"/>
              </a:buClr>
              <a:buSzPts val="1400"/>
              <a:buChar char="●"/>
              <a:defRPr>
                <a:solidFill>
                  <a:schemeClr val="accent3"/>
                </a:solidFill>
              </a:defRPr>
            </a:lvl7pPr>
            <a:lvl8pPr marL="3657600" lvl="7" indent="-317500" algn="ctr">
              <a:spcBef>
                <a:spcPts val="1600"/>
              </a:spcBef>
              <a:spcAft>
                <a:spcPts val="0"/>
              </a:spcAft>
              <a:buClr>
                <a:schemeClr val="accent3"/>
              </a:buClr>
              <a:buSzPts val="1400"/>
              <a:buChar char="○"/>
              <a:defRPr>
                <a:solidFill>
                  <a:schemeClr val="accent3"/>
                </a:solidFill>
              </a:defRPr>
            </a:lvl8pPr>
            <a:lvl9pPr marL="4114800" lvl="8" indent="-317500" algn="ctr">
              <a:spcBef>
                <a:spcPts val="1600"/>
              </a:spcBef>
              <a:spcAft>
                <a:spcPts val="1600"/>
              </a:spcAft>
              <a:buClr>
                <a:schemeClr val="accent3"/>
              </a:buClr>
              <a:buSzPts val="1400"/>
              <a:buChar char="■"/>
              <a:defRPr>
                <a:solidFill>
                  <a:schemeClr val="accent3"/>
                </a:solidFill>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713225" y="539500"/>
            <a:ext cx="7717500" cy="576000"/>
          </a:xfrm>
          <a:prstGeom prst="rect">
            <a:avLst/>
          </a:prstGeom>
        </p:spPr>
        <p:txBody>
          <a:bodyPr spcFirstLastPara="1" wrap="square" lIns="91425" tIns="91425" rIns="91425" bIns="91425" anchor="b" anchorCtr="0">
            <a:noAutofit/>
          </a:bodyPr>
          <a:lstStyle>
            <a:lvl1pPr lvl="0" algn="r">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713225" y="1436225"/>
            <a:ext cx="7717500" cy="3176700"/>
          </a:xfrm>
          <a:prstGeom prst="rect">
            <a:avLst/>
          </a:prstGeom>
        </p:spPr>
        <p:txBody>
          <a:bodyPr spcFirstLastPara="1" wrap="square" lIns="91425" tIns="91425" rIns="91425" bIns="91425" anchor="b" anchorCtr="0">
            <a:noAutofit/>
          </a:bodyPr>
          <a:lstStyle>
            <a:lvl1pPr marL="457200" lvl="0" indent="-317500">
              <a:spcBef>
                <a:spcPts val="0"/>
              </a:spcBef>
              <a:spcAft>
                <a:spcPts val="0"/>
              </a:spcAft>
              <a:buSzPts val="1400"/>
              <a:buFont typeface="Livvic"/>
              <a:buChar char="●"/>
              <a:defRPr sz="1200"/>
            </a:lvl1pPr>
            <a:lvl2pPr marL="914400" lvl="1" indent="-317500">
              <a:spcBef>
                <a:spcPts val="0"/>
              </a:spcBef>
              <a:spcAft>
                <a:spcPts val="0"/>
              </a:spcAft>
              <a:buSzPts val="1400"/>
              <a:buFont typeface="Roboto Condensed Light"/>
              <a:buChar char="○"/>
              <a:defRPr/>
            </a:lvl2pPr>
            <a:lvl3pPr marL="1371600" lvl="2" indent="-317500">
              <a:spcBef>
                <a:spcPts val="1600"/>
              </a:spcBef>
              <a:spcAft>
                <a:spcPts val="0"/>
              </a:spcAft>
              <a:buSzPts val="1400"/>
              <a:buFont typeface="Roboto Condensed Light"/>
              <a:buChar char="■"/>
              <a:defRPr/>
            </a:lvl3pPr>
            <a:lvl4pPr marL="1828800" lvl="3" indent="-317500">
              <a:spcBef>
                <a:spcPts val="1600"/>
              </a:spcBef>
              <a:spcAft>
                <a:spcPts val="0"/>
              </a:spcAft>
              <a:buSzPts val="1400"/>
              <a:buFont typeface="Roboto Condensed Light"/>
              <a:buChar char="●"/>
              <a:defRPr/>
            </a:lvl4pPr>
            <a:lvl5pPr marL="2286000" lvl="4" indent="-317500">
              <a:spcBef>
                <a:spcPts val="1600"/>
              </a:spcBef>
              <a:spcAft>
                <a:spcPts val="0"/>
              </a:spcAft>
              <a:buSzPts val="1400"/>
              <a:buFont typeface="Roboto Condensed Light"/>
              <a:buChar char="○"/>
              <a:defRPr/>
            </a:lvl5pPr>
            <a:lvl6pPr marL="2743200" lvl="5" indent="-317500">
              <a:spcBef>
                <a:spcPts val="1600"/>
              </a:spcBef>
              <a:spcAft>
                <a:spcPts val="0"/>
              </a:spcAft>
              <a:buSzPts val="1400"/>
              <a:buFont typeface="Roboto Condensed Light"/>
              <a:buChar char="■"/>
              <a:defRPr/>
            </a:lvl6pPr>
            <a:lvl7pPr marL="3200400" lvl="6" indent="-317500">
              <a:spcBef>
                <a:spcPts val="1600"/>
              </a:spcBef>
              <a:spcAft>
                <a:spcPts val="0"/>
              </a:spcAft>
              <a:buSzPts val="1400"/>
              <a:buFont typeface="Roboto Condensed Light"/>
              <a:buChar char="●"/>
              <a:defRPr/>
            </a:lvl7pPr>
            <a:lvl8pPr marL="3657600" lvl="7" indent="-317500">
              <a:spcBef>
                <a:spcPts val="1600"/>
              </a:spcBef>
              <a:spcAft>
                <a:spcPts val="0"/>
              </a:spcAft>
              <a:buSzPts val="1400"/>
              <a:buFont typeface="Roboto Condensed Light"/>
              <a:buChar char="○"/>
              <a:defRPr/>
            </a:lvl8pPr>
            <a:lvl9pPr marL="4114800" lvl="8" indent="-317500">
              <a:spcBef>
                <a:spcPts val="1600"/>
              </a:spcBef>
              <a:spcAft>
                <a:spcPts val="1600"/>
              </a:spcAft>
              <a:buSzPts val="1400"/>
              <a:buFont typeface="Roboto Condensed Light"/>
              <a:buChar char="■"/>
              <a:defRPr/>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4" name="Google Shape;4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6" name="Google Shape;4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
        <p:nvSpPr>
          <p:cNvPr id="56" name="Google Shape;56;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genda">
  <p:cSld name="CUSTOM">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None/>
              <a:defRPr>
                <a:solidFill>
                  <a:schemeClr val="accent3"/>
                </a:solidFill>
              </a:defRPr>
            </a:lvl1pPr>
            <a:lvl2pPr lvl="1" algn="r">
              <a:lnSpc>
                <a:spcPct val="100000"/>
              </a:lnSpc>
              <a:spcBef>
                <a:spcPts val="0"/>
              </a:spcBef>
              <a:spcAft>
                <a:spcPts val="0"/>
              </a:spcAft>
              <a:buNone/>
              <a:defRPr>
                <a:solidFill>
                  <a:schemeClr val="accent3"/>
                </a:solidFill>
              </a:defRPr>
            </a:lvl2pPr>
            <a:lvl3pPr lvl="2" algn="r">
              <a:lnSpc>
                <a:spcPct val="100000"/>
              </a:lnSpc>
              <a:spcBef>
                <a:spcPts val="0"/>
              </a:spcBef>
              <a:spcAft>
                <a:spcPts val="0"/>
              </a:spcAft>
              <a:buNone/>
              <a:defRPr>
                <a:solidFill>
                  <a:schemeClr val="accent3"/>
                </a:solidFill>
              </a:defRPr>
            </a:lvl3pPr>
            <a:lvl4pPr lvl="3" algn="r">
              <a:lnSpc>
                <a:spcPct val="100000"/>
              </a:lnSpc>
              <a:spcBef>
                <a:spcPts val="0"/>
              </a:spcBef>
              <a:spcAft>
                <a:spcPts val="0"/>
              </a:spcAft>
              <a:buNone/>
              <a:defRPr>
                <a:solidFill>
                  <a:schemeClr val="accent3"/>
                </a:solidFill>
              </a:defRPr>
            </a:lvl4pPr>
            <a:lvl5pPr lvl="4" algn="r">
              <a:lnSpc>
                <a:spcPct val="100000"/>
              </a:lnSpc>
              <a:spcBef>
                <a:spcPts val="0"/>
              </a:spcBef>
              <a:spcAft>
                <a:spcPts val="0"/>
              </a:spcAft>
              <a:buNone/>
              <a:defRPr>
                <a:solidFill>
                  <a:schemeClr val="accent3"/>
                </a:solidFill>
              </a:defRPr>
            </a:lvl5pPr>
            <a:lvl6pPr lvl="5" algn="r">
              <a:lnSpc>
                <a:spcPct val="100000"/>
              </a:lnSpc>
              <a:spcBef>
                <a:spcPts val="0"/>
              </a:spcBef>
              <a:spcAft>
                <a:spcPts val="0"/>
              </a:spcAft>
              <a:buNone/>
              <a:defRPr>
                <a:solidFill>
                  <a:schemeClr val="accent3"/>
                </a:solidFill>
              </a:defRPr>
            </a:lvl6pPr>
            <a:lvl7pPr lvl="6" algn="r">
              <a:lnSpc>
                <a:spcPct val="100000"/>
              </a:lnSpc>
              <a:spcBef>
                <a:spcPts val="0"/>
              </a:spcBef>
              <a:spcAft>
                <a:spcPts val="0"/>
              </a:spcAft>
              <a:buNone/>
              <a:defRPr>
                <a:solidFill>
                  <a:schemeClr val="accent3"/>
                </a:solidFill>
              </a:defRPr>
            </a:lvl7pPr>
            <a:lvl8pPr lvl="7" algn="r">
              <a:lnSpc>
                <a:spcPct val="100000"/>
              </a:lnSpc>
              <a:spcBef>
                <a:spcPts val="0"/>
              </a:spcBef>
              <a:spcAft>
                <a:spcPts val="0"/>
              </a:spcAft>
              <a:buNone/>
              <a:defRPr>
                <a:solidFill>
                  <a:schemeClr val="accent3"/>
                </a:solidFill>
              </a:defRPr>
            </a:lvl8pPr>
            <a:lvl9pPr lvl="8" algn="r">
              <a:lnSpc>
                <a:spcPct val="100000"/>
              </a:lnSpc>
              <a:spcBef>
                <a:spcPts val="0"/>
              </a:spcBef>
              <a:spcAft>
                <a:spcPts val="0"/>
              </a:spcAft>
              <a:buNone/>
              <a:defRPr>
                <a:solidFill>
                  <a:schemeClr val="accent3"/>
                </a:solidFill>
              </a:defRPr>
            </a:lvl9pPr>
          </a:lstStyle>
          <a:p>
            <a:endParaRPr/>
          </a:p>
        </p:txBody>
      </p:sp>
      <p:sp>
        <p:nvSpPr>
          <p:cNvPr id="59" name="Google Shape;59;p13"/>
          <p:cNvSpPr txBox="1">
            <a:spLocks noGrp="1"/>
          </p:cNvSpPr>
          <p:nvPr>
            <p:ph type="title" idx="2" hasCustomPrompt="1"/>
          </p:nvPr>
        </p:nvSpPr>
        <p:spPr>
          <a:xfrm>
            <a:off x="4054775" y="118690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0" name="Google Shape;60;p13"/>
          <p:cNvSpPr txBox="1">
            <a:spLocks noGrp="1"/>
          </p:cNvSpPr>
          <p:nvPr>
            <p:ph type="title" idx="3"/>
          </p:nvPr>
        </p:nvSpPr>
        <p:spPr>
          <a:xfrm>
            <a:off x="5253278" y="118690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1" name="Google Shape;61;p13"/>
          <p:cNvSpPr txBox="1">
            <a:spLocks noGrp="1"/>
          </p:cNvSpPr>
          <p:nvPr>
            <p:ph type="subTitle" idx="1"/>
          </p:nvPr>
        </p:nvSpPr>
        <p:spPr>
          <a:xfrm>
            <a:off x="5253278" y="1552590"/>
            <a:ext cx="3366300" cy="365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1200">
                <a:latin typeface="Lato Light"/>
                <a:ea typeface="Lato Light"/>
                <a:cs typeface="Lato Light"/>
                <a:sym typeface="Lato Light"/>
              </a:defRPr>
            </a:lvl1pPr>
            <a:lvl2pPr lvl="1">
              <a:lnSpc>
                <a:spcPct val="100000"/>
              </a:lnSpc>
              <a:spcBef>
                <a:spcPts val="1600"/>
              </a:spcBef>
              <a:spcAft>
                <a:spcPts val="0"/>
              </a:spcAft>
              <a:buNone/>
              <a:defRPr sz="1200">
                <a:latin typeface="Lato Light"/>
                <a:ea typeface="Lato Light"/>
                <a:cs typeface="Lato Light"/>
                <a:sym typeface="Lato Light"/>
              </a:defRPr>
            </a:lvl2pPr>
            <a:lvl3pPr lvl="2">
              <a:lnSpc>
                <a:spcPct val="100000"/>
              </a:lnSpc>
              <a:spcBef>
                <a:spcPts val="1600"/>
              </a:spcBef>
              <a:spcAft>
                <a:spcPts val="0"/>
              </a:spcAft>
              <a:buNone/>
              <a:defRPr sz="1200">
                <a:latin typeface="Lato Light"/>
                <a:ea typeface="Lato Light"/>
                <a:cs typeface="Lato Light"/>
                <a:sym typeface="Lato Light"/>
              </a:defRPr>
            </a:lvl3pPr>
            <a:lvl4pPr lvl="3">
              <a:lnSpc>
                <a:spcPct val="100000"/>
              </a:lnSpc>
              <a:spcBef>
                <a:spcPts val="1600"/>
              </a:spcBef>
              <a:spcAft>
                <a:spcPts val="0"/>
              </a:spcAft>
              <a:buNone/>
              <a:defRPr sz="1200">
                <a:latin typeface="Lato Light"/>
                <a:ea typeface="Lato Light"/>
                <a:cs typeface="Lato Light"/>
                <a:sym typeface="Lato Light"/>
              </a:defRPr>
            </a:lvl4pPr>
            <a:lvl5pPr lvl="4">
              <a:lnSpc>
                <a:spcPct val="100000"/>
              </a:lnSpc>
              <a:spcBef>
                <a:spcPts val="1600"/>
              </a:spcBef>
              <a:spcAft>
                <a:spcPts val="0"/>
              </a:spcAft>
              <a:buNone/>
              <a:defRPr sz="1200">
                <a:latin typeface="Lato Light"/>
                <a:ea typeface="Lato Light"/>
                <a:cs typeface="Lato Light"/>
                <a:sym typeface="Lato Light"/>
              </a:defRPr>
            </a:lvl5pPr>
            <a:lvl6pPr lvl="5">
              <a:lnSpc>
                <a:spcPct val="100000"/>
              </a:lnSpc>
              <a:spcBef>
                <a:spcPts val="1600"/>
              </a:spcBef>
              <a:spcAft>
                <a:spcPts val="0"/>
              </a:spcAft>
              <a:buNone/>
              <a:defRPr sz="1200">
                <a:latin typeface="Lato Light"/>
                <a:ea typeface="Lato Light"/>
                <a:cs typeface="Lato Light"/>
                <a:sym typeface="Lato Light"/>
              </a:defRPr>
            </a:lvl6pPr>
            <a:lvl7pPr lvl="6">
              <a:lnSpc>
                <a:spcPct val="100000"/>
              </a:lnSpc>
              <a:spcBef>
                <a:spcPts val="1600"/>
              </a:spcBef>
              <a:spcAft>
                <a:spcPts val="0"/>
              </a:spcAft>
              <a:buNone/>
              <a:defRPr sz="1200">
                <a:latin typeface="Lato Light"/>
                <a:ea typeface="Lato Light"/>
                <a:cs typeface="Lato Light"/>
                <a:sym typeface="Lato Light"/>
              </a:defRPr>
            </a:lvl7pPr>
            <a:lvl8pPr lvl="7">
              <a:lnSpc>
                <a:spcPct val="100000"/>
              </a:lnSpc>
              <a:spcBef>
                <a:spcPts val="1600"/>
              </a:spcBef>
              <a:spcAft>
                <a:spcPts val="0"/>
              </a:spcAft>
              <a:buNone/>
              <a:defRPr sz="1200">
                <a:latin typeface="Lato Light"/>
                <a:ea typeface="Lato Light"/>
                <a:cs typeface="Lato Light"/>
                <a:sym typeface="Lato Light"/>
              </a:defRPr>
            </a:lvl8pPr>
            <a:lvl9pPr lvl="8">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2" name="Google Shape;62;p13"/>
          <p:cNvSpPr txBox="1">
            <a:spLocks noGrp="1"/>
          </p:cNvSpPr>
          <p:nvPr>
            <p:ph type="title" idx="4" hasCustomPrompt="1"/>
          </p:nvPr>
        </p:nvSpPr>
        <p:spPr>
          <a:xfrm>
            <a:off x="4054775" y="20597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3" name="Google Shape;63;p13"/>
          <p:cNvSpPr txBox="1">
            <a:spLocks noGrp="1"/>
          </p:cNvSpPr>
          <p:nvPr>
            <p:ph type="title" idx="5"/>
          </p:nvPr>
        </p:nvSpPr>
        <p:spPr>
          <a:xfrm>
            <a:off x="5253278" y="2059753"/>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4" name="Google Shape;64;p13"/>
          <p:cNvSpPr txBox="1">
            <a:spLocks noGrp="1"/>
          </p:cNvSpPr>
          <p:nvPr>
            <p:ph type="subTitle" idx="6"/>
          </p:nvPr>
        </p:nvSpPr>
        <p:spPr>
          <a:xfrm>
            <a:off x="5253278" y="2425443"/>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5" name="Google Shape;65;p13"/>
          <p:cNvSpPr txBox="1">
            <a:spLocks noGrp="1"/>
          </p:cNvSpPr>
          <p:nvPr>
            <p:ph type="title" idx="7" hasCustomPrompt="1"/>
          </p:nvPr>
        </p:nvSpPr>
        <p:spPr>
          <a:xfrm>
            <a:off x="4054775" y="293260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6" name="Google Shape;66;p13"/>
          <p:cNvSpPr txBox="1">
            <a:spLocks noGrp="1"/>
          </p:cNvSpPr>
          <p:nvPr>
            <p:ph type="title" idx="8"/>
          </p:nvPr>
        </p:nvSpPr>
        <p:spPr>
          <a:xfrm>
            <a:off x="5253278" y="2932607"/>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67" name="Google Shape;67;p13"/>
          <p:cNvSpPr txBox="1">
            <a:spLocks noGrp="1"/>
          </p:cNvSpPr>
          <p:nvPr>
            <p:ph type="subTitle" idx="9"/>
          </p:nvPr>
        </p:nvSpPr>
        <p:spPr>
          <a:xfrm>
            <a:off x="5253278" y="3298297"/>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
        <p:nvSpPr>
          <p:cNvPr id="68" name="Google Shape;68;p13"/>
          <p:cNvSpPr txBox="1">
            <a:spLocks noGrp="1"/>
          </p:cNvSpPr>
          <p:nvPr>
            <p:ph type="title" idx="13" hasCustomPrompt="1"/>
          </p:nvPr>
        </p:nvSpPr>
        <p:spPr>
          <a:xfrm>
            <a:off x="4054775" y="3805450"/>
            <a:ext cx="1427100" cy="731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3"/>
              </a:buClr>
              <a:buSzPts val="4800"/>
              <a:buNone/>
              <a:defRPr sz="4800">
                <a:solidFill>
                  <a:schemeClr val="accent4"/>
                </a:solidFill>
              </a:defRPr>
            </a:lvl1pPr>
            <a:lvl2pPr lvl="1" algn="ctr" rtl="0">
              <a:spcBef>
                <a:spcPts val="0"/>
              </a:spcBef>
              <a:spcAft>
                <a:spcPts val="0"/>
              </a:spcAft>
              <a:buClr>
                <a:schemeClr val="accent3"/>
              </a:buClr>
              <a:buSzPts val="4800"/>
              <a:buNone/>
              <a:defRPr sz="4800">
                <a:solidFill>
                  <a:schemeClr val="accent3"/>
                </a:solidFill>
              </a:defRPr>
            </a:lvl2pPr>
            <a:lvl3pPr lvl="2" algn="ctr" rtl="0">
              <a:spcBef>
                <a:spcPts val="0"/>
              </a:spcBef>
              <a:spcAft>
                <a:spcPts val="0"/>
              </a:spcAft>
              <a:buClr>
                <a:schemeClr val="accent3"/>
              </a:buClr>
              <a:buSzPts val="4800"/>
              <a:buNone/>
              <a:defRPr sz="4800">
                <a:solidFill>
                  <a:schemeClr val="accent3"/>
                </a:solidFill>
              </a:defRPr>
            </a:lvl3pPr>
            <a:lvl4pPr lvl="3" algn="ctr" rtl="0">
              <a:spcBef>
                <a:spcPts val="0"/>
              </a:spcBef>
              <a:spcAft>
                <a:spcPts val="0"/>
              </a:spcAft>
              <a:buClr>
                <a:schemeClr val="accent3"/>
              </a:buClr>
              <a:buSzPts val="4800"/>
              <a:buNone/>
              <a:defRPr sz="4800">
                <a:solidFill>
                  <a:schemeClr val="accent3"/>
                </a:solidFill>
              </a:defRPr>
            </a:lvl4pPr>
            <a:lvl5pPr lvl="4" algn="ctr" rtl="0">
              <a:spcBef>
                <a:spcPts val="0"/>
              </a:spcBef>
              <a:spcAft>
                <a:spcPts val="0"/>
              </a:spcAft>
              <a:buClr>
                <a:schemeClr val="accent3"/>
              </a:buClr>
              <a:buSzPts val="4800"/>
              <a:buNone/>
              <a:defRPr sz="4800">
                <a:solidFill>
                  <a:schemeClr val="accent3"/>
                </a:solidFill>
              </a:defRPr>
            </a:lvl5pPr>
            <a:lvl6pPr lvl="5" algn="ctr" rtl="0">
              <a:spcBef>
                <a:spcPts val="0"/>
              </a:spcBef>
              <a:spcAft>
                <a:spcPts val="0"/>
              </a:spcAft>
              <a:buClr>
                <a:schemeClr val="accent3"/>
              </a:buClr>
              <a:buSzPts val="4800"/>
              <a:buNone/>
              <a:defRPr sz="4800">
                <a:solidFill>
                  <a:schemeClr val="accent3"/>
                </a:solidFill>
              </a:defRPr>
            </a:lvl6pPr>
            <a:lvl7pPr lvl="6" algn="ctr" rtl="0">
              <a:spcBef>
                <a:spcPts val="0"/>
              </a:spcBef>
              <a:spcAft>
                <a:spcPts val="0"/>
              </a:spcAft>
              <a:buClr>
                <a:schemeClr val="accent3"/>
              </a:buClr>
              <a:buSzPts val="4800"/>
              <a:buNone/>
              <a:defRPr sz="4800">
                <a:solidFill>
                  <a:schemeClr val="accent3"/>
                </a:solidFill>
              </a:defRPr>
            </a:lvl7pPr>
            <a:lvl8pPr lvl="7" algn="ctr" rtl="0">
              <a:spcBef>
                <a:spcPts val="0"/>
              </a:spcBef>
              <a:spcAft>
                <a:spcPts val="0"/>
              </a:spcAft>
              <a:buClr>
                <a:schemeClr val="accent3"/>
              </a:buClr>
              <a:buSzPts val="4800"/>
              <a:buNone/>
              <a:defRPr sz="4800">
                <a:solidFill>
                  <a:schemeClr val="accent3"/>
                </a:solidFill>
              </a:defRPr>
            </a:lvl8pPr>
            <a:lvl9pPr lvl="8" algn="ctr" rtl="0">
              <a:spcBef>
                <a:spcPts val="0"/>
              </a:spcBef>
              <a:spcAft>
                <a:spcPts val="0"/>
              </a:spcAft>
              <a:buClr>
                <a:schemeClr val="accent3"/>
              </a:buClr>
              <a:buSzPts val="4800"/>
              <a:buNone/>
              <a:defRPr sz="4800">
                <a:solidFill>
                  <a:schemeClr val="accent3"/>
                </a:solidFill>
              </a:defRPr>
            </a:lvl9pPr>
          </a:lstStyle>
          <a:p>
            <a:r>
              <a:t>xx%</a:t>
            </a:r>
          </a:p>
        </p:txBody>
      </p:sp>
      <p:sp>
        <p:nvSpPr>
          <p:cNvPr id="69" name="Google Shape;69;p13"/>
          <p:cNvSpPr txBox="1">
            <a:spLocks noGrp="1"/>
          </p:cNvSpPr>
          <p:nvPr>
            <p:ph type="title" idx="14"/>
          </p:nvPr>
        </p:nvSpPr>
        <p:spPr>
          <a:xfrm>
            <a:off x="5250325" y="380546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00"/>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endParaRPr/>
          </a:p>
        </p:txBody>
      </p:sp>
      <p:sp>
        <p:nvSpPr>
          <p:cNvPr id="70" name="Google Shape;70;p13"/>
          <p:cNvSpPr txBox="1">
            <a:spLocks noGrp="1"/>
          </p:cNvSpPr>
          <p:nvPr>
            <p:ph type="subTitle" idx="15"/>
          </p:nvPr>
        </p:nvSpPr>
        <p:spPr>
          <a:xfrm>
            <a:off x="5250325" y="4171150"/>
            <a:ext cx="3366300" cy="365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200">
                <a:latin typeface="Lato Light"/>
                <a:ea typeface="Lato Light"/>
                <a:cs typeface="Lato Light"/>
                <a:sym typeface="Lato Light"/>
              </a:defRPr>
            </a:lvl1pPr>
            <a:lvl2pPr lvl="1" rtl="0">
              <a:lnSpc>
                <a:spcPct val="100000"/>
              </a:lnSpc>
              <a:spcBef>
                <a:spcPts val="1600"/>
              </a:spcBef>
              <a:spcAft>
                <a:spcPts val="0"/>
              </a:spcAft>
              <a:buNone/>
              <a:defRPr sz="1200">
                <a:latin typeface="Lato Light"/>
                <a:ea typeface="Lato Light"/>
                <a:cs typeface="Lato Light"/>
                <a:sym typeface="Lato Light"/>
              </a:defRPr>
            </a:lvl2pPr>
            <a:lvl3pPr lvl="2" rtl="0">
              <a:lnSpc>
                <a:spcPct val="100000"/>
              </a:lnSpc>
              <a:spcBef>
                <a:spcPts val="1600"/>
              </a:spcBef>
              <a:spcAft>
                <a:spcPts val="0"/>
              </a:spcAft>
              <a:buNone/>
              <a:defRPr sz="1200">
                <a:latin typeface="Lato Light"/>
                <a:ea typeface="Lato Light"/>
                <a:cs typeface="Lato Light"/>
                <a:sym typeface="Lato Light"/>
              </a:defRPr>
            </a:lvl3pPr>
            <a:lvl4pPr lvl="3" rtl="0">
              <a:lnSpc>
                <a:spcPct val="100000"/>
              </a:lnSpc>
              <a:spcBef>
                <a:spcPts val="1600"/>
              </a:spcBef>
              <a:spcAft>
                <a:spcPts val="0"/>
              </a:spcAft>
              <a:buNone/>
              <a:defRPr sz="1200">
                <a:latin typeface="Lato Light"/>
                <a:ea typeface="Lato Light"/>
                <a:cs typeface="Lato Light"/>
                <a:sym typeface="Lato Light"/>
              </a:defRPr>
            </a:lvl4pPr>
            <a:lvl5pPr lvl="4" rtl="0">
              <a:lnSpc>
                <a:spcPct val="100000"/>
              </a:lnSpc>
              <a:spcBef>
                <a:spcPts val="1600"/>
              </a:spcBef>
              <a:spcAft>
                <a:spcPts val="0"/>
              </a:spcAft>
              <a:buNone/>
              <a:defRPr sz="1200">
                <a:latin typeface="Lato Light"/>
                <a:ea typeface="Lato Light"/>
                <a:cs typeface="Lato Light"/>
                <a:sym typeface="Lato Light"/>
              </a:defRPr>
            </a:lvl5pPr>
            <a:lvl6pPr lvl="5" rtl="0">
              <a:lnSpc>
                <a:spcPct val="100000"/>
              </a:lnSpc>
              <a:spcBef>
                <a:spcPts val="1600"/>
              </a:spcBef>
              <a:spcAft>
                <a:spcPts val="0"/>
              </a:spcAft>
              <a:buNone/>
              <a:defRPr sz="1200">
                <a:latin typeface="Lato Light"/>
                <a:ea typeface="Lato Light"/>
                <a:cs typeface="Lato Light"/>
                <a:sym typeface="Lato Light"/>
              </a:defRPr>
            </a:lvl6pPr>
            <a:lvl7pPr lvl="6" rtl="0">
              <a:lnSpc>
                <a:spcPct val="100000"/>
              </a:lnSpc>
              <a:spcBef>
                <a:spcPts val="1600"/>
              </a:spcBef>
              <a:spcAft>
                <a:spcPts val="0"/>
              </a:spcAft>
              <a:buNone/>
              <a:defRPr sz="1200">
                <a:latin typeface="Lato Light"/>
                <a:ea typeface="Lato Light"/>
                <a:cs typeface="Lato Light"/>
                <a:sym typeface="Lato Light"/>
              </a:defRPr>
            </a:lvl7pPr>
            <a:lvl8pPr lvl="7" rtl="0">
              <a:lnSpc>
                <a:spcPct val="100000"/>
              </a:lnSpc>
              <a:spcBef>
                <a:spcPts val="1600"/>
              </a:spcBef>
              <a:spcAft>
                <a:spcPts val="0"/>
              </a:spcAft>
              <a:buNone/>
              <a:defRPr sz="1200">
                <a:latin typeface="Lato Light"/>
                <a:ea typeface="Lato Light"/>
                <a:cs typeface="Lato Light"/>
                <a:sym typeface="Lato Light"/>
              </a:defRPr>
            </a:lvl8pPr>
            <a:lvl9pPr lvl="8" rtl="0">
              <a:lnSpc>
                <a:spcPct val="100000"/>
              </a:lnSpc>
              <a:spcBef>
                <a:spcPts val="1600"/>
              </a:spcBef>
              <a:spcAft>
                <a:spcPts val="1600"/>
              </a:spcAft>
              <a:buNone/>
              <a:defRPr sz="1200">
                <a:latin typeface="Lato Light"/>
                <a:ea typeface="Lato Light"/>
                <a:cs typeface="Lato Light"/>
                <a:sym typeface="Lato Light"/>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73" name="Google Shape;73;p14"/>
          <p:cNvSpPr txBox="1">
            <a:spLocks noGrp="1"/>
          </p:cNvSpPr>
          <p:nvPr>
            <p:ph type="title" idx="2"/>
          </p:nvPr>
        </p:nvSpPr>
        <p:spPr>
          <a:xfrm>
            <a:off x="837425" y="2784498"/>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4" name="Google Shape;74;p14"/>
          <p:cNvSpPr txBox="1">
            <a:spLocks noGrp="1"/>
          </p:cNvSpPr>
          <p:nvPr>
            <p:ph type="subTitle" idx="1"/>
          </p:nvPr>
        </p:nvSpPr>
        <p:spPr>
          <a:xfrm>
            <a:off x="837425" y="3097574"/>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75" name="Google Shape;75;p14"/>
          <p:cNvSpPr txBox="1">
            <a:spLocks noGrp="1"/>
          </p:cNvSpPr>
          <p:nvPr>
            <p:ph type="title" idx="3"/>
          </p:nvPr>
        </p:nvSpPr>
        <p:spPr>
          <a:xfrm>
            <a:off x="3528830" y="2784496"/>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6" name="Google Shape;76;p14"/>
          <p:cNvSpPr txBox="1">
            <a:spLocks noGrp="1"/>
          </p:cNvSpPr>
          <p:nvPr>
            <p:ph type="subTitle" idx="4"/>
          </p:nvPr>
        </p:nvSpPr>
        <p:spPr>
          <a:xfrm>
            <a:off x="3528827" y="3097571"/>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
        <p:nvSpPr>
          <p:cNvPr id="77" name="Google Shape;77;p14"/>
          <p:cNvSpPr txBox="1">
            <a:spLocks noGrp="1"/>
          </p:cNvSpPr>
          <p:nvPr>
            <p:ph type="title" idx="5"/>
          </p:nvPr>
        </p:nvSpPr>
        <p:spPr>
          <a:xfrm>
            <a:off x="6220233" y="2784475"/>
            <a:ext cx="2091000" cy="365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78" name="Google Shape;78;p14"/>
          <p:cNvSpPr txBox="1">
            <a:spLocks noGrp="1"/>
          </p:cNvSpPr>
          <p:nvPr>
            <p:ph type="subTitle" idx="6"/>
          </p:nvPr>
        </p:nvSpPr>
        <p:spPr>
          <a:xfrm>
            <a:off x="6220227" y="3097537"/>
            <a:ext cx="2091000" cy="572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0"/>
              </a:spcBef>
              <a:spcAft>
                <a:spcPts val="0"/>
              </a:spcAft>
              <a:buNone/>
              <a:defRPr sz="1400"/>
            </a:lvl2pPr>
            <a:lvl3pPr lvl="2" algn="ctr" rtl="0">
              <a:lnSpc>
                <a:spcPct val="100000"/>
              </a:lnSpc>
              <a:spcBef>
                <a:spcPts val="0"/>
              </a:spcBef>
              <a:spcAft>
                <a:spcPts val="0"/>
              </a:spcAft>
              <a:buNone/>
              <a:defRPr sz="1400"/>
            </a:lvl3pPr>
            <a:lvl4pPr lvl="3" algn="ctr" rtl="0">
              <a:lnSpc>
                <a:spcPct val="100000"/>
              </a:lnSpc>
              <a:spcBef>
                <a:spcPts val="0"/>
              </a:spcBef>
              <a:spcAft>
                <a:spcPts val="0"/>
              </a:spcAft>
              <a:buNone/>
              <a:defRPr sz="1400"/>
            </a:lvl4pPr>
            <a:lvl5pPr lvl="4" algn="ctr" rtl="0">
              <a:lnSpc>
                <a:spcPct val="100000"/>
              </a:lnSpc>
              <a:spcBef>
                <a:spcPts val="0"/>
              </a:spcBef>
              <a:spcAft>
                <a:spcPts val="0"/>
              </a:spcAft>
              <a:buNone/>
              <a:defRPr sz="1400"/>
            </a:lvl5pPr>
            <a:lvl6pPr lvl="5" algn="ctr" rtl="0">
              <a:lnSpc>
                <a:spcPct val="100000"/>
              </a:lnSpc>
              <a:spcBef>
                <a:spcPts val="0"/>
              </a:spcBef>
              <a:spcAft>
                <a:spcPts val="0"/>
              </a:spcAft>
              <a:buNone/>
              <a:defRPr sz="1400"/>
            </a:lvl6pPr>
            <a:lvl7pPr lvl="6" algn="ctr" rtl="0">
              <a:lnSpc>
                <a:spcPct val="100000"/>
              </a:lnSpc>
              <a:spcBef>
                <a:spcPts val="0"/>
              </a:spcBef>
              <a:spcAft>
                <a:spcPts val="0"/>
              </a:spcAft>
              <a:buNone/>
              <a:defRPr sz="1400"/>
            </a:lvl7pPr>
            <a:lvl8pPr lvl="7" algn="ctr" rtl="0">
              <a:lnSpc>
                <a:spcPct val="100000"/>
              </a:lnSpc>
              <a:spcBef>
                <a:spcPts val="0"/>
              </a:spcBef>
              <a:spcAft>
                <a:spcPts val="0"/>
              </a:spcAft>
              <a:buNone/>
              <a:defRPr sz="1400"/>
            </a:lvl8pPr>
            <a:lvl9pPr lvl="8" algn="ctr" rtl="0">
              <a:lnSpc>
                <a:spcPct val="100000"/>
              </a:lnSpc>
              <a:spcBef>
                <a:spcPts val="0"/>
              </a:spcBef>
              <a:spcAft>
                <a:spcPts val="0"/>
              </a:spcAft>
              <a:buNone/>
              <a:defRPr sz="1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2">
  <p:cSld name="CUSTOM_2_2">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accent3"/>
              </a:buClr>
              <a:buSzPts val="2800"/>
              <a:buNone/>
              <a:defRPr>
                <a:solidFill>
                  <a:schemeClr val="accent3"/>
                </a:solidFill>
              </a:defRPr>
            </a:lvl1pPr>
            <a:lvl2pPr lvl="1" algn="ctr" rtl="0">
              <a:spcBef>
                <a:spcPts val="0"/>
              </a:spcBef>
              <a:spcAft>
                <a:spcPts val="0"/>
              </a:spcAft>
              <a:buClr>
                <a:schemeClr val="accent3"/>
              </a:buClr>
              <a:buSzPts val="2800"/>
              <a:buNone/>
              <a:defRPr>
                <a:solidFill>
                  <a:schemeClr val="accent3"/>
                </a:solidFill>
              </a:defRPr>
            </a:lvl2pPr>
            <a:lvl3pPr lvl="2" algn="ctr" rtl="0">
              <a:spcBef>
                <a:spcPts val="0"/>
              </a:spcBef>
              <a:spcAft>
                <a:spcPts val="0"/>
              </a:spcAft>
              <a:buClr>
                <a:schemeClr val="accent3"/>
              </a:buClr>
              <a:buSzPts val="2800"/>
              <a:buNone/>
              <a:defRPr>
                <a:solidFill>
                  <a:schemeClr val="accent3"/>
                </a:solidFill>
              </a:defRPr>
            </a:lvl3pPr>
            <a:lvl4pPr lvl="3" algn="ctr" rtl="0">
              <a:spcBef>
                <a:spcPts val="0"/>
              </a:spcBef>
              <a:spcAft>
                <a:spcPts val="0"/>
              </a:spcAft>
              <a:buClr>
                <a:schemeClr val="accent3"/>
              </a:buClr>
              <a:buSzPts val="2800"/>
              <a:buNone/>
              <a:defRPr>
                <a:solidFill>
                  <a:schemeClr val="accent3"/>
                </a:solidFill>
              </a:defRPr>
            </a:lvl4pPr>
            <a:lvl5pPr lvl="4" algn="ctr" rtl="0">
              <a:spcBef>
                <a:spcPts val="0"/>
              </a:spcBef>
              <a:spcAft>
                <a:spcPts val="0"/>
              </a:spcAft>
              <a:buClr>
                <a:schemeClr val="accent3"/>
              </a:buClr>
              <a:buSzPts val="2800"/>
              <a:buNone/>
              <a:defRPr>
                <a:solidFill>
                  <a:schemeClr val="accent3"/>
                </a:solidFill>
              </a:defRPr>
            </a:lvl5pPr>
            <a:lvl6pPr lvl="5" algn="ctr" rtl="0">
              <a:spcBef>
                <a:spcPts val="0"/>
              </a:spcBef>
              <a:spcAft>
                <a:spcPts val="0"/>
              </a:spcAft>
              <a:buClr>
                <a:schemeClr val="accent3"/>
              </a:buClr>
              <a:buSzPts val="2800"/>
              <a:buNone/>
              <a:defRPr>
                <a:solidFill>
                  <a:schemeClr val="accent3"/>
                </a:solidFill>
              </a:defRPr>
            </a:lvl6pPr>
            <a:lvl7pPr lvl="6" algn="ctr" rtl="0">
              <a:spcBef>
                <a:spcPts val="0"/>
              </a:spcBef>
              <a:spcAft>
                <a:spcPts val="0"/>
              </a:spcAft>
              <a:buClr>
                <a:schemeClr val="accent3"/>
              </a:buClr>
              <a:buSzPts val="2800"/>
              <a:buNone/>
              <a:defRPr>
                <a:solidFill>
                  <a:schemeClr val="accent3"/>
                </a:solidFill>
              </a:defRPr>
            </a:lvl7pPr>
            <a:lvl8pPr lvl="7" algn="ctr" rtl="0">
              <a:spcBef>
                <a:spcPts val="0"/>
              </a:spcBef>
              <a:spcAft>
                <a:spcPts val="0"/>
              </a:spcAft>
              <a:buClr>
                <a:schemeClr val="accent3"/>
              </a:buClr>
              <a:buSzPts val="2800"/>
              <a:buNone/>
              <a:defRPr>
                <a:solidFill>
                  <a:schemeClr val="accent3"/>
                </a:solidFill>
              </a:defRPr>
            </a:lvl8pPr>
            <a:lvl9pPr lvl="8" algn="ctr" rtl="0">
              <a:spcBef>
                <a:spcPts val="0"/>
              </a:spcBef>
              <a:spcAft>
                <a:spcPts val="0"/>
              </a:spcAft>
              <a:buClr>
                <a:schemeClr val="accent3"/>
              </a:buClr>
              <a:buSzPts val="2800"/>
              <a:buNone/>
              <a:defRPr>
                <a:solidFill>
                  <a:schemeClr val="accent3"/>
                </a:solidFill>
              </a:defRPr>
            </a:lvl9pPr>
          </a:lstStyle>
          <a:p>
            <a:endParaRPr/>
          </a:p>
        </p:txBody>
      </p:sp>
      <p:sp>
        <p:nvSpPr>
          <p:cNvPr id="81" name="Google Shape;81;p15"/>
          <p:cNvSpPr txBox="1">
            <a:spLocks noGrp="1"/>
          </p:cNvSpPr>
          <p:nvPr>
            <p:ph type="title" idx="2"/>
          </p:nvPr>
        </p:nvSpPr>
        <p:spPr>
          <a:xfrm>
            <a:off x="695487" y="2849950"/>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82" name="Google Shape;82;p15"/>
          <p:cNvSpPr txBox="1">
            <a:spLocks noGrp="1"/>
          </p:cNvSpPr>
          <p:nvPr>
            <p:ph type="subTitle" idx="1"/>
          </p:nvPr>
        </p:nvSpPr>
        <p:spPr>
          <a:xfrm>
            <a:off x="695487" y="3215644"/>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83" name="Google Shape;83;p15"/>
          <p:cNvSpPr txBox="1">
            <a:spLocks noGrp="1"/>
          </p:cNvSpPr>
          <p:nvPr>
            <p:ph type="title" idx="3"/>
          </p:nvPr>
        </p:nvSpPr>
        <p:spPr>
          <a:xfrm>
            <a:off x="3561712" y="2849950"/>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84" name="Google Shape;84;p15"/>
          <p:cNvSpPr txBox="1">
            <a:spLocks noGrp="1"/>
          </p:cNvSpPr>
          <p:nvPr>
            <p:ph type="subTitle" idx="4"/>
          </p:nvPr>
        </p:nvSpPr>
        <p:spPr>
          <a:xfrm>
            <a:off x="3561712" y="3215644"/>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
        <p:nvSpPr>
          <p:cNvPr id="85" name="Google Shape;85;p15"/>
          <p:cNvSpPr txBox="1">
            <a:spLocks noGrp="1"/>
          </p:cNvSpPr>
          <p:nvPr>
            <p:ph type="title" idx="5"/>
          </p:nvPr>
        </p:nvSpPr>
        <p:spPr>
          <a:xfrm>
            <a:off x="6469612" y="2849950"/>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00"/>
            </a:lvl1pPr>
            <a:lvl2pPr lvl="1" algn="ctr" rtl="0">
              <a:lnSpc>
                <a:spcPct val="100000"/>
              </a:lnSpc>
              <a:spcBef>
                <a:spcPts val="0"/>
              </a:spcBef>
              <a:spcAft>
                <a:spcPts val="0"/>
              </a:spcAft>
              <a:buNone/>
              <a:defRPr/>
            </a:lvl2pPr>
            <a:lvl3pPr lvl="2" algn="ctr" rtl="0">
              <a:lnSpc>
                <a:spcPct val="100000"/>
              </a:lnSpc>
              <a:spcBef>
                <a:spcPts val="0"/>
              </a:spcBef>
              <a:spcAft>
                <a:spcPts val="0"/>
              </a:spcAft>
              <a:buNone/>
              <a:defRPr/>
            </a:lvl3pPr>
            <a:lvl4pPr lvl="3" algn="ctr" rtl="0">
              <a:lnSpc>
                <a:spcPct val="100000"/>
              </a:lnSpc>
              <a:spcBef>
                <a:spcPts val="0"/>
              </a:spcBef>
              <a:spcAft>
                <a:spcPts val="0"/>
              </a:spcAft>
              <a:buNone/>
              <a:defRPr/>
            </a:lvl4pPr>
            <a:lvl5pPr lvl="4" algn="ctr" rtl="0">
              <a:lnSpc>
                <a:spcPct val="100000"/>
              </a:lnSpc>
              <a:spcBef>
                <a:spcPts val="0"/>
              </a:spcBef>
              <a:spcAft>
                <a:spcPts val="0"/>
              </a:spcAft>
              <a:buNone/>
              <a:defRPr/>
            </a:lvl5pPr>
            <a:lvl6pPr lvl="5" algn="ctr" rtl="0">
              <a:lnSpc>
                <a:spcPct val="100000"/>
              </a:lnSpc>
              <a:spcBef>
                <a:spcPts val="0"/>
              </a:spcBef>
              <a:spcAft>
                <a:spcPts val="0"/>
              </a:spcAft>
              <a:buNone/>
              <a:defRPr/>
            </a:lvl6pPr>
            <a:lvl7pPr lvl="6" algn="ctr" rtl="0">
              <a:lnSpc>
                <a:spcPct val="100000"/>
              </a:lnSpc>
              <a:spcBef>
                <a:spcPts val="0"/>
              </a:spcBef>
              <a:spcAft>
                <a:spcPts val="0"/>
              </a:spcAft>
              <a:buNone/>
              <a:defRPr/>
            </a:lvl7pPr>
            <a:lvl8pPr lvl="7" algn="ctr" rtl="0">
              <a:lnSpc>
                <a:spcPct val="100000"/>
              </a:lnSpc>
              <a:spcBef>
                <a:spcPts val="0"/>
              </a:spcBef>
              <a:spcAft>
                <a:spcPts val="0"/>
              </a:spcAft>
              <a:buNone/>
              <a:defRPr/>
            </a:lvl8pPr>
            <a:lvl9pPr lvl="8" algn="ctr" rtl="0">
              <a:lnSpc>
                <a:spcPct val="100000"/>
              </a:lnSpc>
              <a:spcBef>
                <a:spcPts val="0"/>
              </a:spcBef>
              <a:spcAft>
                <a:spcPts val="0"/>
              </a:spcAft>
              <a:buNone/>
              <a:defRPr/>
            </a:lvl9pPr>
          </a:lstStyle>
          <a:p>
            <a:endParaRPr/>
          </a:p>
        </p:txBody>
      </p:sp>
      <p:sp>
        <p:nvSpPr>
          <p:cNvPr id="86" name="Google Shape;86;p15"/>
          <p:cNvSpPr txBox="1">
            <a:spLocks noGrp="1"/>
          </p:cNvSpPr>
          <p:nvPr>
            <p:ph type="subTitle" idx="6"/>
          </p:nvPr>
        </p:nvSpPr>
        <p:spPr>
          <a:xfrm>
            <a:off x="6469612" y="3215644"/>
            <a:ext cx="1985100" cy="365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400"/>
            </a:lvl1pPr>
            <a:lvl2pPr lvl="1" algn="ctr" rtl="0">
              <a:lnSpc>
                <a:spcPct val="100000"/>
              </a:lnSpc>
              <a:spcBef>
                <a:spcPts val="1600"/>
              </a:spcBef>
              <a:spcAft>
                <a:spcPts val="0"/>
              </a:spcAft>
              <a:buNone/>
              <a:defRPr sz="1400"/>
            </a:lvl2pPr>
            <a:lvl3pPr lvl="2" algn="ctr" rtl="0">
              <a:lnSpc>
                <a:spcPct val="100000"/>
              </a:lnSpc>
              <a:spcBef>
                <a:spcPts val="1600"/>
              </a:spcBef>
              <a:spcAft>
                <a:spcPts val="0"/>
              </a:spcAft>
              <a:buNone/>
              <a:defRPr sz="1400"/>
            </a:lvl3pPr>
            <a:lvl4pPr lvl="3" algn="ctr" rtl="0">
              <a:lnSpc>
                <a:spcPct val="100000"/>
              </a:lnSpc>
              <a:spcBef>
                <a:spcPts val="1600"/>
              </a:spcBef>
              <a:spcAft>
                <a:spcPts val="0"/>
              </a:spcAft>
              <a:buNone/>
              <a:defRPr sz="1400"/>
            </a:lvl4pPr>
            <a:lvl5pPr lvl="4" algn="ctr" rtl="0">
              <a:lnSpc>
                <a:spcPct val="100000"/>
              </a:lnSpc>
              <a:spcBef>
                <a:spcPts val="1600"/>
              </a:spcBef>
              <a:spcAft>
                <a:spcPts val="0"/>
              </a:spcAft>
              <a:buNone/>
              <a:defRPr sz="1400"/>
            </a:lvl5pPr>
            <a:lvl6pPr lvl="5" algn="ctr" rtl="0">
              <a:lnSpc>
                <a:spcPct val="100000"/>
              </a:lnSpc>
              <a:spcBef>
                <a:spcPts val="1600"/>
              </a:spcBef>
              <a:spcAft>
                <a:spcPts val="0"/>
              </a:spcAft>
              <a:buNone/>
              <a:defRPr sz="1400"/>
            </a:lvl6pPr>
            <a:lvl7pPr lvl="6" algn="ctr" rtl="0">
              <a:lnSpc>
                <a:spcPct val="100000"/>
              </a:lnSpc>
              <a:spcBef>
                <a:spcPts val="1600"/>
              </a:spcBef>
              <a:spcAft>
                <a:spcPts val="0"/>
              </a:spcAft>
              <a:buNone/>
              <a:defRPr sz="1400"/>
            </a:lvl7pPr>
            <a:lvl8pPr lvl="7" algn="ctr" rtl="0">
              <a:lnSpc>
                <a:spcPct val="100000"/>
              </a:lnSpc>
              <a:spcBef>
                <a:spcPts val="1600"/>
              </a:spcBef>
              <a:spcAft>
                <a:spcPts val="0"/>
              </a:spcAft>
              <a:buNone/>
              <a:defRPr sz="1400"/>
            </a:lvl8pPr>
            <a:lvl9pPr lvl="8" algn="ctr" rtl="0">
              <a:lnSpc>
                <a:spcPct val="100000"/>
              </a:lnSpc>
              <a:spcBef>
                <a:spcPts val="1600"/>
              </a:spcBef>
              <a:spcAft>
                <a:spcPts val="1600"/>
              </a:spcAft>
              <a:buNone/>
              <a:defRPr sz="14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dpi="0" rotWithShape="1">
          <a:blip r:embed="rId17">
            <a:lum/>
          </a:blip>
          <a:srcRect/>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lnSpc>
                <a:spcPct val="100000"/>
              </a:lnSpc>
              <a:spcBef>
                <a:spcPts val="0"/>
              </a:spcBef>
              <a:spcAft>
                <a:spcPts val="0"/>
              </a:spcAft>
              <a:buClr>
                <a:schemeClr val="accent3"/>
              </a:buClr>
              <a:buSzPts val="2800"/>
              <a:buFont typeface="Lato"/>
              <a:buNone/>
              <a:defRPr sz="2800" b="1">
                <a:solidFill>
                  <a:schemeClr val="accent3"/>
                </a:solidFill>
                <a:latin typeface="Lato"/>
                <a:ea typeface="Lato"/>
                <a:cs typeface="Lato"/>
                <a:sym typeface="Lato"/>
              </a:defRPr>
            </a:lvl1pPr>
            <a:lvl2pPr lvl="1">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2pPr>
            <a:lvl3pPr lvl="2">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3pPr>
            <a:lvl4pPr lvl="3">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4pPr>
            <a:lvl5pPr lvl="4">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5pPr>
            <a:lvl6pPr lvl="5">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6pPr>
            <a:lvl7pPr lvl="6">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7pPr>
            <a:lvl8pPr lvl="7">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8pPr>
            <a:lvl9pPr lvl="8">
              <a:lnSpc>
                <a:spcPct val="100000"/>
              </a:lnSpc>
              <a:spcBef>
                <a:spcPts val="0"/>
              </a:spcBef>
              <a:spcAft>
                <a:spcPts val="0"/>
              </a:spcAft>
              <a:buClr>
                <a:schemeClr val="accent3"/>
              </a:buClr>
              <a:buSzPts val="2800"/>
              <a:buFont typeface="Lato"/>
              <a:buNone/>
              <a:defRPr sz="2800">
                <a:solidFill>
                  <a:schemeClr val="accent3"/>
                </a:solidFill>
                <a:latin typeface="Lato"/>
                <a:ea typeface="Lato"/>
                <a:cs typeface="Lato"/>
                <a:sym typeface="Lat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3"/>
              </a:buClr>
              <a:buSzPts val="1800"/>
              <a:buFont typeface="Lato Light"/>
              <a:buChar char="●"/>
              <a:defRPr sz="1800">
                <a:solidFill>
                  <a:schemeClr val="accent3"/>
                </a:solidFill>
                <a:latin typeface="Lato Light"/>
                <a:ea typeface="Lato Light"/>
                <a:cs typeface="Lato Light"/>
                <a:sym typeface="Lato Light"/>
              </a:defRPr>
            </a:lvl1pPr>
            <a:lvl2pPr marL="914400" lvl="1"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2pPr>
            <a:lvl3pPr marL="1371600" lvl="2"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3pPr>
            <a:lvl4pPr marL="1828800" lvl="3"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4pPr>
            <a:lvl5pPr marL="2286000" lvl="4"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5pPr>
            <a:lvl6pPr marL="2743200" lvl="5"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6pPr>
            <a:lvl7pPr marL="3200400" lvl="6"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7pPr>
            <a:lvl8pPr marL="3657600" lvl="7" indent="-317500">
              <a:lnSpc>
                <a:spcPct val="100000"/>
              </a:lnSpc>
              <a:spcBef>
                <a:spcPts val="1600"/>
              </a:spcBef>
              <a:spcAft>
                <a:spcPts val="0"/>
              </a:spcAft>
              <a:buClr>
                <a:schemeClr val="accent3"/>
              </a:buClr>
              <a:buSzPts val="1400"/>
              <a:buFont typeface="Lato Light"/>
              <a:buChar char="○"/>
              <a:defRPr>
                <a:solidFill>
                  <a:schemeClr val="accent3"/>
                </a:solidFill>
                <a:latin typeface="Lato Light"/>
                <a:ea typeface="Lato Light"/>
                <a:cs typeface="Lato Light"/>
                <a:sym typeface="Lato Light"/>
              </a:defRPr>
            </a:lvl8pPr>
            <a:lvl9pPr marL="4114800" lvl="8" indent="-317500">
              <a:lnSpc>
                <a:spcPct val="100000"/>
              </a:lnSpc>
              <a:spcBef>
                <a:spcPts val="1600"/>
              </a:spcBef>
              <a:spcAft>
                <a:spcPts val="1600"/>
              </a:spcAft>
              <a:buClr>
                <a:schemeClr val="accent3"/>
              </a:buClr>
              <a:buSzPts val="1400"/>
              <a:buFont typeface="Lato Light"/>
              <a:buChar char="■"/>
              <a:defRPr>
                <a:solidFill>
                  <a:schemeClr val="accent3"/>
                </a:solidFill>
                <a:latin typeface="Lato Light"/>
                <a:ea typeface="Lato Light"/>
                <a:cs typeface="Lato Light"/>
                <a:sym typeface="Lato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 id="2147483658" r:id="rId6"/>
    <p:sldLayoutId id="2147483659" r:id="rId7"/>
    <p:sldLayoutId id="2147483660" r:id="rId8"/>
    <p:sldLayoutId id="2147483661" r:id="rId9"/>
    <p:sldLayoutId id="2147483665" r:id="rId10"/>
    <p:sldLayoutId id="2147483667" r:id="rId11"/>
    <p:sldLayoutId id="2147483674" r:id="rId12"/>
    <p:sldLayoutId id="2147483675" r:id="rId13"/>
    <p:sldLayoutId id="2147483676" r:id="rId14"/>
    <p:sldLayoutId id="2147483677"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ss.allenandunwin.com.s3-website-ap-southeast-2.amazonaws.com/data-files.html"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image" Target="../media/image26.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pss.allenandunwin.com.s3-website-ap-southeast-2.amazonaws.com/data-files.html"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292"/>
        <p:cNvGrpSpPr/>
        <p:nvPr/>
      </p:nvGrpSpPr>
      <p:grpSpPr>
        <a:xfrm>
          <a:off x="0" y="0"/>
          <a:ext cx="0" cy="0"/>
          <a:chOff x="0" y="0"/>
          <a:chExt cx="0" cy="0"/>
        </a:xfrm>
      </p:grpSpPr>
      <p:sp>
        <p:nvSpPr>
          <p:cNvPr id="293" name="Google Shape;293;p38"/>
          <p:cNvSpPr txBox="1">
            <a:spLocks noGrp="1"/>
          </p:cNvSpPr>
          <p:nvPr>
            <p:ph type="body" idx="1"/>
          </p:nvPr>
        </p:nvSpPr>
        <p:spPr>
          <a:xfrm>
            <a:off x="1361353" y="2752892"/>
            <a:ext cx="3406712" cy="60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chemeClr val="bg1"/>
                </a:solidFill>
              </a:rPr>
              <a:t>Learning Centre</a:t>
            </a:r>
            <a:endParaRPr dirty="0">
              <a:solidFill>
                <a:schemeClr val="bg1"/>
              </a:solidFill>
            </a:endParaRPr>
          </a:p>
        </p:txBody>
      </p:sp>
      <p:sp>
        <p:nvSpPr>
          <p:cNvPr id="294" name="Google Shape;294;p38"/>
          <p:cNvSpPr txBox="1">
            <a:spLocks noGrp="1"/>
          </p:cNvSpPr>
          <p:nvPr>
            <p:ph type="subTitle" idx="2"/>
          </p:nvPr>
        </p:nvSpPr>
        <p:spPr>
          <a:xfrm>
            <a:off x="1361353" y="1292228"/>
            <a:ext cx="5022000" cy="1194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8000" i="1" dirty="0">
                <a:solidFill>
                  <a:schemeClr val="bg1"/>
                </a:solidFill>
              </a:rPr>
              <a:t>t</a:t>
            </a:r>
            <a:r>
              <a:rPr lang="en" sz="8000" dirty="0">
                <a:solidFill>
                  <a:schemeClr val="bg1"/>
                </a:solidFill>
              </a:rPr>
              <a:t>-tests</a:t>
            </a:r>
            <a:endParaRPr sz="8000" dirty="0">
              <a:solidFill>
                <a:schemeClr val="bg1"/>
              </a:solidFill>
            </a:endParaRPr>
          </a:p>
        </p:txBody>
      </p:sp>
    </p:spTree>
    <p:extLst>
      <p:ext uri="{BB962C8B-B14F-4D97-AF65-F5344CB8AC3E}">
        <p14:creationId xmlns:p14="http://schemas.microsoft.com/office/powerpoint/2010/main" val="240256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1258523" y="3443822"/>
            <a:ext cx="7239000" cy="774701"/>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buClr>
                <a:schemeClr val="dk1"/>
              </a:buClr>
              <a:buSzPts val="1100"/>
            </a:pPr>
            <a:r>
              <a:rPr lang="en-SG" sz="2000" dirty="0">
                <a:solidFill>
                  <a:schemeClr val="tx1"/>
                </a:solidFill>
                <a:latin typeface="Lato Light"/>
              </a:rPr>
              <a:t>Since the Shapiro-Wilk </a:t>
            </a:r>
            <a:r>
              <a:rPr lang="en-SG" sz="2000" i="1" dirty="0">
                <a:solidFill>
                  <a:schemeClr val="tx1"/>
                </a:solidFill>
                <a:latin typeface="Lato Light"/>
              </a:rPr>
              <a:t>p</a:t>
            </a:r>
            <a:r>
              <a:rPr lang="en-SG" sz="2000" dirty="0">
                <a:solidFill>
                  <a:schemeClr val="tx1"/>
                </a:solidFill>
                <a:latin typeface="Lato Light"/>
              </a:rPr>
              <a:t> value is </a:t>
            </a:r>
            <a:r>
              <a:rPr lang="en-SG" sz="2000" dirty="0" smtClean="0">
                <a:solidFill>
                  <a:schemeClr val="tx1"/>
                </a:solidFill>
                <a:latin typeface="Lato Light"/>
              </a:rPr>
              <a:t>&gt; .</a:t>
            </a:r>
            <a:r>
              <a:rPr lang="en-SG" sz="2000" dirty="0">
                <a:solidFill>
                  <a:schemeClr val="tx1"/>
                </a:solidFill>
                <a:latin typeface="Lato Light"/>
              </a:rPr>
              <a:t>05, we conclude that assumption of normality is not violated</a:t>
            </a:r>
          </a:p>
        </p:txBody>
      </p:sp>
      <p:pic>
        <p:nvPicPr>
          <p:cNvPr id="5" name="Picture 4">
            <a:extLst>
              <a:ext uri="{FF2B5EF4-FFF2-40B4-BE49-F238E27FC236}">
                <a16:creationId xmlns:a16="http://schemas.microsoft.com/office/drawing/2014/main" id="{25253FB6-221C-499E-89EB-16C5BFE8B262}"/>
              </a:ext>
            </a:extLst>
          </p:cNvPr>
          <p:cNvPicPr>
            <a:picLocks noChangeAspect="1"/>
          </p:cNvPicPr>
          <p:nvPr/>
        </p:nvPicPr>
        <p:blipFill>
          <a:blip r:embed="rId2"/>
          <a:stretch>
            <a:fillRect/>
          </a:stretch>
        </p:blipFill>
        <p:spPr>
          <a:xfrm>
            <a:off x="2401887" y="1765300"/>
            <a:ext cx="4467225" cy="1409700"/>
          </a:xfrm>
          <a:prstGeom prst="rect">
            <a:avLst/>
          </a:prstGeom>
        </p:spPr>
      </p:pic>
      <p:sp>
        <p:nvSpPr>
          <p:cNvPr id="3" name="Rectangle: Rounded Corners 2">
            <a:extLst>
              <a:ext uri="{FF2B5EF4-FFF2-40B4-BE49-F238E27FC236}">
                <a16:creationId xmlns:a16="http://schemas.microsoft.com/office/drawing/2014/main" id="{A13A257F-368A-42B5-845B-70D003B09426}"/>
              </a:ext>
            </a:extLst>
          </p:cNvPr>
          <p:cNvSpPr/>
          <p:nvPr/>
        </p:nvSpPr>
        <p:spPr>
          <a:xfrm>
            <a:off x="6224155" y="2259874"/>
            <a:ext cx="644957" cy="48332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99947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sp>
        <p:nvSpPr>
          <p:cNvPr id="5" name="Google Shape;178;p29">
            <a:extLst>
              <a:ext uri="{FF2B5EF4-FFF2-40B4-BE49-F238E27FC236}">
                <a16:creationId xmlns:a16="http://schemas.microsoft.com/office/drawing/2014/main" id="{664BC0D9-3EB6-4849-B9C0-8AB99A65C5F2}"/>
              </a:ext>
            </a:extLst>
          </p:cNvPr>
          <p:cNvSpPr txBox="1">
            <a:spLocks/>
          </p:cNvSpPr>
          <p:nvPr/>
        </p:nvSpPr>
        <p:spPr>
          <a:xfrm>
            <a:off x="386653" y="2002423"/>
            <a:ext cx="2966147" cy="190399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buClr>
                <a:schemeClr val="dk1"/>
              </a:buClr>
              <a:buSzPts val="1100"/>
              <a:buFont typeface="Arial"/>
              <a:buNone/>
            </a:pPr>
            <a:r>
              <a:rPr lang="en-GB" sz="2000" b="1" dirty="0" err="1" smtClean="0">
                <a:solidFill>
                  <a:schemeClr val="tx1"/>
                </a:solidFill>
              </a:rPr>
              <a:t>Analyze</a:t>
            </a:r>
            <a:r>
              <a:rPr lang="en-GB" sz="2000" b="1" dirty="0" smtClean="0">
                <a:solidFill>
                  <a:schemeClr val="tx1"/>
                </a:solidFill>
              </a:rPr>
              <a:t> </a:t>
            </a:r>
            <a:r>
              <a:rPr lang="en-GB" sz="2000" b="1" dirty="0">
                <a:solidFill>
                  <a:schemeClr val="tx1"/>
                </a:solidFill>
              </a:rPr>
              <a:t>-&gt; Compare Means -&gt; One-Sample T Test</a:t>
            </a:r>
          </a:p>
          <a:p>
            <a:pPr indent="-304800">
              <a:buSzPts val="1200"/>
              <a:buFont typeface="Lato"/>
              <a:buChar char="●"/>
            </a:pPr>
            <a:endParaRPr lang="en-GB" sz="2000" b="1" dirty="0">
              <a:solidFill>
                <a:schemeClr val="tx1"/>
              </a:solidFill>
            </a:endParaRPr>
          </a:p>
        </p:txBody>
      </p:sp>
      <p:pic>
        <p:nvPicPr>
          <p:cNvPr id="6" name="Picture 5">
            <a:extLst>
              <a:ext uri="{FF2B5EF4-FFF2-40B4-BE49-F238E27FC236}">
                <a16:creationId xmlns:a16="http://schemas.microsoft.com/office/drawing/2014/main" id="{602897B4-6C31-4D8D-9549-2FCE3F2127CD}"/>
              </a:ext>
            </a:extLst>
          </p:cNvPr>
          <p:cNvPicPr>
            <a:picLocks noChangeAspect="1"/>
          </p:cNvPicPr>
          <p:nvPr/>
        </p:nvPicPr>
        <p:blipFill rotWithShape="1">
          <a:blip r:embed="rId3"/>
          <a:srcRect l="569"/>
          <a:stretch/>
        </p:blipFill>
        <p:spPr>
          <a:xfrm>
            <a:off x="3785911" y="1665572"/>
            <a:ext cx="5086342" cy="3063545"/>
          </a:xfrm>
          <a:prstGeom prst="rect">
            <a:avLst/>
          </a:prstGeom>
        </p:spPr>
      </p:pic>
    </p:spTree>
    <p:extLst>
      <p:ext uri="{BB962C8B-B14F-4D97-AF65-F5344CB8AC3E}">
        <p14:creationId xmlns:p14="http://schemas.microsoft.com/office/powerpoint/2010/main" val="856207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9" name="Google Shape;178;p29">
            <a:extLst>
              <a:ext uri="{FF2B5EF4-FFF2-40B4-BE49-F238E27FC236}">
                <a16:creationId xmlns:a16="http://schemas.microsoft.com/office/drawing/2014/main" id="{7BC26027-41DE-46AB-970D-122E5ADD1837}"/>
              </a:ext>
            </a:extLst>
          </p:cNvPr>
          <p:cNvSpPr txBox="1">
            <a:spLocks/>
          </p:cNvSpPr>
          <p:nvPr/>
        </p:nvSpPr>
        <p:spPr>
          <a:xfrm>
            <a:off x="307344" y="1476102"/>
            <a:ext cx="5053832" cy="263021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438150" indent="-285750" algn="l">
              <a:buClrTx/>
              <a:buSzPts val="1200"/>
              <a:buFont typeface="Arial" panose="020B0604020202020204" pitchFamily="34" charset="0"/>
              <a:buChar char="•"/>
            </a:pPr>
            <a:r>
              <a:rPr lang="en-GB" sz="1800" dirty="0">
                <a:solidFill>
                  <a:schemeClr val="tx1"/>
                </a:solidFill>
              </a:rPr>
              <a:t>Move ‘Height’ as the Test Variable</a:t>
            </a:r>
          </a:p>
          <a:p>
            <a:pPr marL="438150" indent="-285750" algn="l">
              <a:buClrTx/>
              <a:buSzPts val="1200"/>
              <a:buFont typeface="Arial" panose="020B0604020202020204" pitchFamily="34" charset="0"/>
              <a:buChar char="•"/>
            </a:pPr>
            <a:endParaRPr lang="en-GB" sz="1800" dirty="0">
              <a:solidFill>
                <a:schemeClr val="tx1"/>
              </a:solidFill>
            </a:endParaRPr>
          </a:p>
          <a:p>
            <a:pPr marL="438150" indent="-285750" algn="l">
              <a:buClrTx/>
              <a:buSzPts val="1200"/>
              <a:buFont typeface="Arial" panose="020B0604020202020204" pitchFamily="34" charset="0"/>
              <a:buChar char="•"/>
            </a:pPr>
            <a:r>
              <a:rPr lang="en-GB" sz="1800" dirty="0">
                <a:solidFill>
                  <a:schemeClr val="tx1"/>
                </a:solidFill>
              </a:rPr>
              <a:t>Enter the ‘Test Value’, which is </a:t>
            </a:r>
            <a:r>
              <a:rPr lang="en-GB" sz="1800" u="sng" dirty="0">
                <a:solidFill>
                  <a:schemeClr val="tx1"/>
                </a:solidFill>
              </a:rPr>
              <a:t>the census data</a:t>
            </a:r>
            <a:r>
              <a:rPr lang="en-GB" sz="1800" dirty="0">
                <a:solidFill>
                  <a:schemeClr val="tx1"/>
                </a:solidFill>
              </a:rPr>
              <a:t> we found on the Internet (171 cm.)</a:t>
            </a:r>
          </a:p>
          <a:p>
            <a:pPr marL="438150" indent="-285750" algn="l">
              <a:buClrTx/>
              <a:buSzPts val="1200"/>
              <a:buFont typeface="Arial" panose="020B0604020202020204" pitchFamily="34" charset="0"/>
              <a:buChar char="•"/>
            </a:pPr>
            <a:endParaRPr lang="en-GB" sz="1800" dirty="0">
              <a:solidFill>
                <a:schemeClr val="tx1"/>
              </a:solidFill>
            </a:endParaRPr>
          </a:p>
          <a:p>
            <a:pPr marL="438150" indent="-285750" algn="l">
              <a:buClrTx/>
              <a:buSzPts val="1200"/>
              <a:buFont typeface="Arial" panose="020B0604020202020204" pitchFamily="34" charset="0"/>
              <a:buChar char="•"/>
            </a:pPr>
            <a:r>
              <a:rPr lang="en-GB" sz="1800" dirty="0">
                <a:solidFill>
                  <a:schemeClr val="tx1"/>
                </a:solidFill>
              </a:rPr>
              <a:t>OK!</a:t>
            </a:r>
          </a:p>
          <a:p>
            <a:pPr marL="438150" indent="-285750" algn="l">
              <a:buClrTx/>
              <a:buSzPts val="1200"/>
              <a:buFont typeface="Arial" panose="020B0604020202020204" pitchFamily="34" charset="0"/>
              <a:buChar char="•"/>
            </a:pPr>
            <a:endParaRPr lang="en-GB" sz="1800" dirty="0">
              <a:solidFill>
                <a:schemeClr val="tx1"/>
              </a:solidFill>
            </a:endParaRPr>
          </a:p>
        </p:txBody>
      </p:sp>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pic>
        <p:nvPicPr>
          <p:cNvPr id="8" name="Picture 7">
            <a:extLst>
              <a:ext uri="{FF2B5EF4-FFF2-40B4-BE49-F238E27FC236}">
                <a16:creationId xmlns:a16="http://schemas.microsoft.com/office/drawing/2014/main" id="{4453E5F5-8450-43BE-AE30-376E1392572A}"/>
              </a:ext>
            </a:extLst>
          </p:cNvPr>
          <p:cNvPicPr>
            <a:picLocks noChangeAspect="1"/>
          </p:cNvPicPr>
          <p:nvPr/>
        </p:nvPicPr>
        <p:blipFill rotWithShape="1">
          <a:blip r:embed="rId3"/>
          <a:srcRect t="677" r="1027" b="499"/>
          <a:stretch/>
        </p:blipFill>
        <p:spPr>
          <a:xfrm>
            <a:off x="5361176" y="1845972"/>
            <a:ext cx="3579014" cy="2064403"/>
          </a:xfrm>
          <a:prstGeom prst="rect">
            <a:avLst/>
          </a:prstGeom>
        </p:spPr>
      </p:pic>
    </p:spTree>
    <p:extLst>
      <p:ext uri="{BB962C8B-B14F-4D97-AF65-F5344CB8AC3E}">
        <p14:creationId xmlns:p14="http://schemas.microsoft.com/office/powerpoint/2010/main" val="2178842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9" name="Google Shape;178;p29">
            <a:extLst>
              <a:ext uri="{FF2B5EF4-FFF2-40B4-BE49-F238E27FC236}">
                <a16:creationId xmlns:a16="http://schemas.microsoft.com/office/drawing/2014/main" id="{7BC26027-41DE-46AB-970D-122E5ADD1837}"/>
              </a:ext>
            </a:extLst>
          </p:cNvPr>
          <p:cNvSpPr txBox="1">
            <a:spLocks/>
          </p:cNvSpPr>
          <p:nvPr/>
        </p:nvSpPr>
        <p:spPr>
          <a:xfrm>
            <a:off x="249502" y="1934695"/>
            <a:ext cx="4003630" cy="1097469"/>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endParaRPr lang="en-GB" sz="1600" dirty="0">
              <a:solidFill>
                <a:schemeClr val="tx1"/>
              </a:solidFill>
            </a:endParaRPr>
          </a:p>
          <a:p>
            <a:pPr marL="0" indent="0" algn="l">
              <a:buClr>
                <a:schemeClr val="dk1"/>
              </a:buClr>
              <a:buSzPts val="1100"/>
              <a:buFont typeface="Arial"/>
              <a:buNone/>
            </a:pPr>
            <a:r>
              <a:rPr lang="en-GB" dirty="0">
                <a:solidFill>
                  <a:schemeClr val="tx1"/>
                </a:solidFill>
              </a:rPr>
              <a:t>We get a </a:t>
            </a:r>
            <a:r>
              <a:rPr lang="en-GB" i="1" dirty="0">
                <a:solidFill>
                  <a:schemeClr val="tx1"/>
                </a:solidFill>
              </a:rPr>
              <a:t>t</a:t>
            </a:r>
            <a:r>
              <a:rPr lang="en-GB" dirty="0">
                <a:solidFill>
                  <a:schemeClr val="tx1"/>
                </a:solidFill>
              </a:rPr>
              <a:t> score of -.639. A negative </a:t>
            </a:r>
            <a:r>
              <a:rPr lang="en-GB" i="1" dirty="0">
                <a:solidFill>
                  <a:schemeClr val="tx1"/>
                </a:solidFill>
              </a:rPr>
              <a:t>t</a:t>
            </a:r>
            <a:r>
              <a:rPr lang="en-GB" dirty="0">
                <a:solidFill>
                  <a:schemeClr val="tx1"/>
                </a:solidFill>
              </a:rPr>
              <a:t> score in this case suggests that we are NOT taller than the known population mean, but is this statistically significant?</a:t>
            </a:r>
            <a:endParaRPr lang="en-GB" sz="1600" dirty="0">
              <a:solidFill>
                <a:schemeClr val="tx1"/>
              </a:solidFill>
            </a:endParaRPr>
          </a:p>
        </p:txBody>
      </p:sp>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pic>
        <p:nvPicPr>
          <p:cNvPr id="6" name="Picture 5">
            <a:extLst>
              <a:ext uri="{FF2B5EF4-FFF2-40B4-BE49-F238E27FC236}">
                <a16:creationId xmlns:a16="http://schemas.microsoft.com/office/drawing/2014/main" id="{64DE90FF-D665-4C91-B725-2F41BE3A8CD2}"/>
              </a:ext>
            </a:extLst>
          </p:cNvPr>
          <p:cNvPicPr>
            <a:picLocks noChangeAspect="1"/>
          </p:cNvPicPr>
          <p:nvPr/>
        </p:nvPicPr>
        <p:blipFill>
          <a:blip r:embed="rId3"/>
          <a:stretch>
            <a:fillRect/>
          </a:stretch>
        </p:blipFill>
        <p:spPr>
          <a:xfrm>
            <a:off x="997204" y="3235429"/>
            <a:ext cx="5477388" cy="1420725"/>
          </a:xfrm>
          <a:prstGeom prst="rect">
            <a:avLst/>
          </a:prstGeom>
        </p:spPr>
      </p:pic>
      <p:sp>
        <p:nvSpPr>
          <p:cNvPr id="2" name="Rectangle: Rounded Corners 1">
            <a:extLst>
              <a:ext uri="{FF2B5EF4-FFF2-40B4-BE49-F238E27FC236}">
                <a16:creationId xmlns:a16="http://schemas.microsoft.com/office/drawing/2014/main" id="{5D850649-EB80-4004-A1F1-BC16C095456F}"/>
              </a:ext>
            </a:extLst>
          </p:cNvPr>
          <p:cNvSpPr/>
          <p:nvPr/>
        </p:nvSpPr>
        <p:spPr>
          <a:xfrm>
            <a:off x="1793214" y="4071585"/>
            <a:ext cx="434567" cy="441265"/>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chemeClr val="tx1"/>
              </a:solidFill>
            </a:endParaRPr>
          </a:p>
        </p:txBody>
      </p:sp>
      <p:cxnSp>
        <p:nvCxnSpPr>
          <p:cNvPr id="7" name="Straight Arrow Connector 6">
            <a:extLst>
              <a:ext uri="{FF2B5EF4-FFF2-40B4-BE49-F238E27FC236}">
                <a16:creationId xmlns:a16="http://schemas.microsoft.com/office/drawing/2014/main" id="{1EAFD757-058F-47A7-B052-083B76DA6192}"/>
              </a:ext>
            </a:extLst>
          </p:cNvPr>
          <p:cNvCxnSpPr>
            <a:cxnSpLocks/>
            <a:stCxn id="14" idx="2"/>
            <a:endCxn id="2" idx="0"/>
          </p:cNvCxnSpPr>
          <p:nvPr/>
        </p:nvCxnSpPr>
        <p:spPr>
          <a:xfrm flipH="1">
            <a:off x="2010498" y="3032163"/>
            <a:ext cx="173984" cy="103942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ED24C558-5165-4E55-922C-5B0E42B5A854}"/>
              </a:ext>
            </a:extLst>
          </p:cNvPr>
          <p:cNvSpPr/>
          <p:nvPr/>
        </p:nvSpPr>
        <p:spPr>
          <a:xfrm>
            <a:off x="2350129" y="4071585"/>
            <a:ext cx="434567" cy="441265"/>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chemeClr val="tx1"/>
              </a:solidFill>
            </a:endParaRPr>
          </a:p>
        </p:txBody>
      </p:sp>
      <p:sp>
        <p:nvSpPr>
          <p:cNvPr id="14" name="Rectangle: Rounded Corners 13">
            <a:extLst>
              <a:ext uri="{FF2B5EF4-FFF2-40B4-BE49-F238E27FC236}">
                <a16:creationId xmlns:a16="http://schemas.microsoft.com/office/drawing/2014/main" id="{402DBD1D-AB88-44EB-A0ED-9713FA2E4E7D}"/>
              </a:ext>
            </a:extLst>
          </p:cNvPr>
          <p:cNvSpPr/>
          <p:nvPr/>
        </p:nvSpPr>
        <p:spPr>
          <a:xfrm>
            <a:off x="217282" y="2024350"/>
            <a:ext cx="3934399" cy="100781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sp>
        <p:nvSpPr>
          <p:cNvPr id="17" name="Rectangle: Rounded Corners 16">
            <a:extLst>
              <a:ext uri="{FF2B5EF4-FFF2-40B4-BE49-F238E27FC236}">
                <a16:creationId xmlns:a16="http://schemas.microsoft.com/office/drawing/2014/main" id="{3D5CC18C-D5CB-4420-A29F-BBC84FB77A57}"/>
              </a:ext>
            </a:extLst>
          </p:cNvPr>
          <p:cNvSpPr/>
          <p:nvPr/>
        </p:nvSpPr>
        <p:spPr>
          <a:xfrm>
            <a:off x="4706680" y="1527116"/>
            <a:ext cx="3535824" cy="78478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sz="1600">
              <a:solidFill>
                <a:schemeClr val="tx1"/>
              </a:solidFill>
            </a:endParaRPr>
          </a:p>
        </p:txBody>
      </p:sp>
      <p:cxnSp>
        <p:nvCxnSpPr>
          <p:cNvPr id="18" name="Straight Arrow Connector 17">
            <a:extLst>
              <a:ext uri="{FF2B5EF4-FFF2-40B4-BE49-F238E27FC236}">
                <a16:creationId xmlns:a16="http://schemas.microsoft.com/office/drawing/2014/main" id="{A246DF20-8D6A-4B07-8B15-849CC6069625}"/>
              </a:ext>
            </a:extLst>
          </p:cNvPr>
          <p:cNvCxnSpPr>
            <a:cxnSpLocks/>
            <a:stCxn id="17" idx="2"/>
            <a:endCxn id="12" idx="0"/>
          </p:cNvCxnSpPr>
          <p:nvPr/>
        </p:nvCxnSpPr>
        <p:spPr>
          <a:xfrm flipH="1">
            <a:off x="2567413" y="2311903"/>
            <a:ext cx="3907179" cy="175968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5298FE1-F543-4BD8-AD67-0A264D22411E}"/>
              </a:ext>
            </a:extLst>
          </p:cNvPr>
          <p:cNvSpPr txBox="1"/>
          <p:nvPr/>
        </p:nvSpPr>
        <p:spPr>
          <a:xfrm>
            <a:off x="4824874" y="1536868"/>
            <a:ext cx="3530852" cy="738664"/>
          </a:xfrm>
          <a:prstGeom prst="rect">
            <a:avLst/>
          </a:prstGeom>
          <a:noFill/>
        </p:spPr>
        <p:txBody>
          <a:bodyPr wrap="square" rtlCol="0">
            <a:spAutoFit/>
          </a:bodyPr>
          <a:lstStyle/>
          <a:p>
            <a:r>
              <a:rPr lang="en-SG" dirty="0">
                <a:solidFill>
                  <a:schemeClr val="tx1"/>
                </a:solidFill>
                <a:latin typeface="Lato Light"/>
              </a:rPr>
              <a:t>This is our degrees of freedom, which is calculated by </a:t>
            </a:r>
            <a:r>
              <a:rPr lang="en-SG" i="1" dirty="0">
                <a:solidFill>
                  <a:schemeClr val="tx1"/>
                </a:solidFill>
                <a:latin typeface="Lato Light"/>
              </a:rPr>
              <a:t>n</a:t>
            </a:r>
            <a:r>
              <a:rPr lang="en-SG" dirty="0">
                <a:solidFill>
                  <a:schemeClr val="tx1"/>
                </a:solidFill>
                <a:latin typeface="Lato Light"/>
              </a:rPr>
              <a:t>-1 (20 people in my class minus 1 = 19)</a:t>
            </a:r>
          </a:p>
        </p:txBody>
      </p:sp>
      <p:sp>
        <p:nvSpPr>
          <p:cNvPr id="24" name="Rectangle: Rounded Corners 23">
            <a:extLst>
              <a:ext uri="{FF2B5EF4-FFF2-40B4-BE49-F238E27FC236}">
                <a16:creationId xmlns:a16="http://schemas.microsoft.com/office/drawing/2014/main" id="{9430F422-E5FF-4326-954A-9D5487EABF5D}"/>
              </a:ext>
            </a:extLst>
          </p:cNvPr>
          <p:cNvSpPr/>
          <p:nvPr/>
        </p:nvSpPr>
        <p:spPr>
          <a:xfrm>
            <a:off x="2853494" y="4063765"/>
            <a:ext cx="767194" cy="441265"/>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chemeClr val="tx1"/>
              </a:solidFill>
            </a:endParaRPr>
          </a:p>
        </p:txBody>
      </p:sp>
      <p:sp>
        <p:nvSpPr>
          <p:cNvPr id="28" name="TextBox 27">
            <a:extLst>
              <a:ext uri="{FF2B5EF4-FFF2-40B4-BE49-F238E27FC236}">
                <a16:creationId xmlns:a16="http://schemas.microsoft.com/office/drawing/2014/main" id="{2FE3A2CD-08E8-4B45-A8CE-E788010115CA}"/>
              </a:ext>
            </a:extLst>
          </p:cNvPr>
          <p:cNvSpPr txBox="1"/>
          <p:nvPr/>
        </p:nvSpPr>
        <p:spPr>
          <a:xfrm>
            <a:off x="6781046" y="2631753"/>
            <a:ext cx="1814314" cy="2462213"/>
          </a:xfrm>
          <a:prstGeom prst="rect">
            <a:avLst/>
          </a:prstGeom>
          <a:noFill/>
        </p:spPr>
        <p:txBody>
          <a:bodyPr wrap="square" rtlCol="0">
            <a:spAutoFit/>
          </a:bodyPr>
          <a:lstStyle/>
          <a:p>
            <a:r>
              <a:rPr lang="en-AU" i="1" dirty="0">
                <a:solidFill>
                  <a:schemeClr val="tx1"/>
                </a:solidFill>
                <a:latin typeface="Lato Light"/>
              </a:rPr>
              <a:t>p</a:t>
            </a:r>
            <a:r>
              <a:rPr lang="en-AU" dirty="0">
                <a:solidFill>
                  <a:schemeClr val="tx1"/>
                </a:solidFill>
                <a:latin typeface="Lato Light"/>
              </a:rPr>
              <a:t> value is .53.  Since this is greater than our alpha value of .5, we say that we fail to reject the null hypothesis. In other words, there is no difference between how tall we are, and the population</a:t>
            </a:r>
          </a:p>
          <a:p>
            <a:endParaRPr lang="en-SG" dirty="0">
              <a:solidFill>
                <a:schemeClr val="tx1"/>
              </a:solidFill>
              <a:latin typeface="Lato Light"/>
            </a:endParaRPr>
          </a:p>
        </p:txBody>
      </p:sp>
      <p:sp>
        <p:nvSpPr>
          <p:cNvPr id="30" name="Rectangle: Rounded Corners 29">
            <a:extLst>
              <a:ext uri="{FF2B5EF4-FFF2-40B4-BE49-F238E27FC236}">
                <a16:creationId xmlns:a16="http://schemas.microsoft.com/office/drawing/2014/main" id="{8DBFAA8D-C60E-4D40-B92F-48C9E8424F1D}"/>
              </a:ext>
            </a:extLst>
          </p:cNvPr>
          <p:cNvSpPr/>
          <p:nvPr/>
        </p:nvSpPr>
        <p:spPr>
          <a:xfrm>
            <a:off x="6691877" y="2518046"/>
            <a:ext cx="1903484" cy="245198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chemeClr val="tx1"/>
              </a:solidFill>
            </a:endParaRPr>
          </a:p>
        </p:txBody>
      </p:sp>
      <p:cxnSp>
        <p:nvCxnSpPr>
          <p:cNvPr id="31" name="Straight Arrow Connector 30">
            <a:extLst>
              <a:ext uri="{FF2B5EF4-FFF2-40B4-BE49-F238E27FC236}">
                <a16:creationId xmlns:a16="http://schemas.microsoft.com/office/drawing/2014/main" id="{2CA5EC24-7538-4203-9295-A4374D0C807B}"/>
              </a:ext>
            </a:extLst>
          </p:cNvPr>
          <p:cNvCxnSpPr>
            <a:cxnSpLocks/>
            <a:stCxn id="30" idx="1"/>
            <a:endCxn id="24" idx="3"/>
          </p:cNvCxnSpPr>
          <p:nvPr/>
        </p:nvCxnSpPr>
        <p:spPr>
          <a:xfrm flipH="1">
            <a:off x="3620688" y="3744040"/>
            <a:ext cx="3071189" cy="54035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974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Shape 243"/>
        <p:cNvGrpSpPr/>
        <p:nvPr/>
      </p:nvGrpSpPr>
      <p:grpSpPr>
        <a:xfrm>
          <a:off x="0" y="0"/>
          <a:ext cx="0" cy="0"/>
          <a:chOff x="0" y="0"/>
          <a:chExt cx="0" cy="0"/>
        </a:xfrm>
      </p:grpSpPr>
      <p:sp>
        <p:nvSpPr>
          <p:cNvPr id="252" name="Google Shape;252;p3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Write-up</a:t>
            </a:r>
            <a:endParaRPr dirty="0">
              <a:solidFill>
                <a:srgbClr val="005ABB"/>
              </a:solidFill>
            </a:endParaRPr>
          </a:p>
        </p:txBody>
      </p:sp>
      <p:sp>
        <p:nvSpPr>
          <p:cNvPr id="5" name="TextBox 4">
            <a:extLst>
              <a:ext uri="{FF2B5EF4-FFF2-40B4-BE49-F238E27FC236}">
                <a16:creationId xmlns:a16="http://schemas.microsoft.com/office/drawing/2014/main" id="{DFACC7E0-43AA-4848-B0EF-90B749828E65}"/>
              </a:ext>
            </a:extLst>
          </p:cNvPr>
          <p:cNvSpPr txBox="1"/>
          <p:nvPr/>
        </p:nvSpPr>
        <p:spPr>
          <a:xfrm>
            <a:off x="713225" y="1925411"/>
            <a:ext cx="7845076" cy="923330"/>
          </a:xfrm>
          <a:prstGeom prst="rect">
            <a:avLst/>
          </a:prstGeom>
          <a:noFill/>
        </p:spPr>
        <p:txBody>
          <a:bodyPr wrap="square" rtlCol="0">
            <a:spAutoFit/>
          </a:bodyPr>
          <a:lstStyle/>
          <a:p>
            <a:pPr lvl="0" algn="ctr">
              <a:buClr>
                <a:schemeClr val="dk1"/>
              </a:buClr>
              <a:buSzPts val="1100"/>
            </a:pPr>
            <a:r>
              <a:rPr lang="en-AU" sz="1800" dirty="0">
                <a:solidFill>
                  <a:schemeClr val="tx1"/>
                </a:solidFill>
              </a:rPr>
              <a:t>An example write-up is available on:</a:t>
            </a:r>
          </a:p>
          <a:p>
            <a:pPr lvl="0" algn="ctr">
              <a:buClr>
                <a:schemeClr val="dk1"/>
              </a:buClr>
              <a:buSzPts val="1100"/>
            </a:pPr>
            <a:endParaRPr lang="en-AU" sz="1800" dirty="0">
              <a:solidFill>
                <a:schemeClr val="tx1"/>
              </a:solidFill>
            </a:endParaRPr>
          </a:p>
          <a:p>
            <a:pPr marL="0" lvl="0" indent="0">
              <a:buClr>
                <a:schemeClr val="dk1"/>
              </a:buClr>
              <a:buSzPts val="1100"/>
            </a:pPr>
            <a:r>
              <a:rPr lang="en-AU" sz="1800" b="1" dirty="0">
                <a:solidFill>
                  <a:schemeClr val="tx1"/>
                </a:solidFill>
              </a:rPr>
              <a:t>JCUS Learning Centre website -&gt; Statistics and Mathematics Support</a:t>
            </a:r>
          </a:p>
        </p:txBody>
      </p:sp>
    </p:spTree>
    <p:extLst>
      <p:ext uri="{BB962C8B-B14F-4D97-AF65-F5344CB8AC3E}">
        <p14:creationId xmlns:p14="http://schemas.microsoft.com/office/powerpoint/2010/main" val="839402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619"/>
        <p:cNvGrpSpPr/>
        <p:nvPr/>
      </p:nvGrpSpPr>
      <p:grpSpPr>
        <a:xfrm>
          <a:off x="0" y="0"/>
          <a:ext cx="0" cy="0"/>
          <a:chOff x="0" y="0"/>
          <a:chExt cx="0" cy="0"/>
        </a:xfrm>
      </p:grpSpPr>
      <p:grpSp>
        <p:nvGrpSpPr>
          <p:cNvPr id="41" name="Google Shape;244;p35">
            <a:extLst>
              <a:ext uri="{FF2B5EF4-FFF2-40B4-BE49-F238E27FC236}">
                <a16:creationId xmlns:a16="http://schemas.microsoft.com/office/drawing/2014/main" id="{5D5C1737-4201-422A-AB9A-49F59520997C}"/>
              </a:ext>
            </a:extLst>
          </p:cNvPr>
          <p:cNvGrpSpPr/>
          <p:nvPr/>
        </p:nvGrpSpPr>
        <p:grpSpPr>
          <a:xfrm>
            <a:off x="-57600" y="1715238"/>
            <a:ext cx="9259200" cy="2209136"/>
            <a:chOff x="-57600" y="1715238"/>
            <a:chExt cx="9259200" cy="2209136"/>
          </a:xfrm>
        </p:grpSpPr>
        <p:sp>
          <p:nvSpPr>
            <p:cNvPr id="42" name="Google Shape;245;p35">
              <a:extLst>
                <a:ext uri="{FF2B5EF4-FFF2-40B4-BE49-F238E27FC236}">
                  <a16:creationId xmlns:a16="http://schemas.microsoft.com/office/drawing/2014/main" id="{F04220B5-1AD9-4258-929A-9C1FFF3B1A54}"/>
                </a:ext>
              </a:extLst>
            </p:cNvPr>
            <p:cNvSpPr/>
            <p:nvPr/>
          </p:nvSpPr>
          <p:spPr>
            <a:xfrm rot="10800000">
              <a:off x="6540450"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246;p35">
              <a:extLst>
                <a:ext uri="{FF2B5EF4-FFF2-40B4-BE49-F238E27FC236}">
                  <a16:creationId xmlns:a16="http://schemas.microsoft.com/office/drawing/2014/main" id="{2DD0D128-9841-4EFB-B783-B087679586AA}"/>
                </a:ext>
              </a:extLst>
            </p:cNvPr>
            <p:cNvSpPr/>
            <p:nvPr/>
          </p:nvSpPr>
          <p:spPr>
            <a:xfrm>
              <a:off x="4099725" y="2884336"/>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247;p35">
              <a:extLst>
                <a:ext uri="{FF2B5EF4-FFF2-40B4-BE49-F238E27FC236}">
                  <a16:creationId xmlns:a16="http://schemas.microsoft.com/office/drawing/2014/main" id="{F8FC5D4B-A092-4E19-BFE4-F98617C8B7E8}"/>
                </a:ext>
              </a:extLst>
            </p:cNvPr>
            <p:cNvSpPr/>
            <p:nvPr/>
          </p:nvSpPr>
          <p:spPr>
            <a:xfrm rot="10800000">
              <a:off x="1650131"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 name="Google Shape;248;p35">
              <a:extLst>
                <a:ext uri="{FF2B5EF4-FFF2-40B4-BE49-F238E27FC236}">
                  <a16:creationId xmlns:a16="http://schemas.microsoft.com/office/drawing/2014/main" id="{CBF02A99-1869-4D99-9D10-8B351F88EBE2}"/>
                </a:ext>
              </a:extLst>
            </p:cNvPr>
            <p:cNvCxnSpPr/>
            <p:nvPr/>
          </p:nvCxnSpPr>
          <p:spPr>
            <a:xfrm>
              <a:off x="25128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46" name="Google Shape;249;p35">
              <a:extLst>
                <a:ext uri="{FF2B5EF4-FFF2-40B4-BE49-F238E27FC236}">
                  <a16:creationId xmlns:a16="http://schemas.microsoft.com/office/drawing/2014/main" id="{42DEF4FB-0679-4AFF-93BF-2D733F1AF4B3}"/>
                </a:ext>
              </a:extLst>
            </p:cNvPr>
            <p:cNvCxnSpPr/>
            <p:nvPr/>
          </p:nvCxnSpPr>
          <p:spPr>
            <a:xfrm>
              <a:off x="7405200" y="2209050"/>
              <a:ext cx="1796400" cy="13446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47" name="Google Shape;250;p35">
              <a:extLst>
                <a:ext uri="{FF2B5EF4-FFF2-40B4-BE49-F238E27FC236}">
                  <a16:creationId xmlns:a16="http://schemas.microsoft.com/office/drawing/2014/main" id="{30F8E816-FC0E-4F9C-810A-FC4C3DB2EC3B}"/>
                </a:ext>
              </a:extLst>
            </p:cNvPr>
            <p:cNvCxnSpPr/>
            <p:nvPr/>
          </p:nvCxnSpPr>
          <p:spPr>
            <a:xfrm flipH="1">
              <a:off x="49590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48" name="Google Shape;251;p35">
              <a:extLst>
                <a:ext uri="{FF2B5EF4-FFF2-40B4-BE49-F238E27FC236}">
                  <a16:creationId xmlns:a16="http://schemas.microsoft.com/office/drawing/2014/main" id="{61337A51-DADD-41B9-AAA4-526EAFD25B06}"/>
                </a:ext>
              </a:extLst>
            </p:cNvPr>
            <p:cNvCxnSpPr/>
            <p:nvPr/>
          </p:nvCxnSpPr>
          <p:spPr>
            <a:xfrm flipH="1">
              <a:off x="-57600" y="2209050"/>
              <a:ext cx="1702800" cy="1308900"/>
            </a:xfrm>
            <a:prstGeom prst="bentConnector3">
              <a:avLst>
                <a:gd name="adj1" fmla="val 50000"/>
              </a:avLst>
            </a:prstGeom>
            <a:noFill/>
            <a:ln w="19050" cap="flat" cmpd="sng">
              <a:solidFill>
                <a:schemeClr val="accent3"/>
              </a:solidFill>
              <a:prstDash val="solid"/>
              <a:round/>
              <a:headEnd type="none" w="med" len="med"/>
              <a:tailEnd type="none" w="med" len="med"/>
            </a:ln>
          </p:spPr>
        </p:cxnSp>
      </p:grpSp>
      <p:sp>
        <p:nvSpPr>
          <p:cNvPr id="53" name="Title 52">
            <a:extLst>
              <a:ext uri="{FF2B5EF4-FFF2-40B4-BE49-F238E27FC236}">
                <a16:creationId xmlns:a16="http://schemas.microsoft.com/office/drawing/2014/main" id="{C8C8CEE0-E5B0-4332-BA16-246FE5D7E183}"/>
              </a:ext>
            </a:extLst>
          </p:cNvPr>
          <p:cNvSpPr>
            <a:spLocks noGrp="1"/>
          </p:cNvSpPr>
          <p:nvPr>
            <p:ph type="title"/>
          </p:nvPr>
        </p:nvSpPr>
        <p:spPr/>
        <p:txBody>
          <a:bodyPr/>
          <a:lstStyle/>
          <a:p>
            <a:pPr algn="l"/>
            <a:r>
              <a:rPr lang="en-SG" dirty="0">
                <a:solidFill>
                  <a:srgbClr val="005ABB"/>
                </a:solidFill>
              </a:rPr>
              <a:t>Types of </a:t>
            </a:r>
            <a:r>
              <a:rPr lang="en-SG" i="1" dirty="0">
                <a:solidFill>
                  <a:srgbClr val="005ABB"/>
                </a:solidFill>
              </a:rPr>
              <a:t>t</a:t>
            </a:r>
            <a:r>
              <a:rPr lang="en-SG" dirty="0">
                <a:solidFill>
                  <a:srgbClr val="005ABB"/>
                </a:solidFill>
              </a:rPr>
              <a:t>-tests </a:t>
            </a:r>
          </a:p>
        </p:txBody>
      </p:sp>
      <p:sp>
        <p:nvSpPr>
          <p:cNvPr id="63" name="Google Shape;256;p35">
            <a:extLst>
              <a:ext uri="{FF2B5EF4-FFF2-40B4-BE49-F238E27FC236}">
                <a16:creationId xmlns:a16="http://schemas.microsoft.com/office/drawing/2014/main" id="{010D6649-832B-47CA-A64A-F3C8D12EBFA2}"/>
              </a:ext>
            </a:extLst>
          </p:cNvPr>
          <p:cNvSpPr txBox="1">
            <a:spLocks/>
          </p:cNvSpPr>
          <p:nvPr/>
        </p:nvSpPr>
        <p:spPr>
          <a:xfrm>
            <a:off x="958200" y="2852504"/>
            <a:ext cx="2241600" cy="365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3"/>
              </a:buClr>
              <a:buSzPts val="2800"/>
              <a:buFont typeface="Lato"/>
              <a:buNone/>
              <a:defRPr sz="1800" b="1" i="0" u="none" strike="noStrike" cap="none">
                <a:solidFill>
                  <a:schemeClr val="accent3"/>
                </a:solidFill>
                <a:latin typeface="Lato"/>
                <a:ea typeface="Lato"/>
                <a:cs typeface="Lato"/>
                <a:sym typeface="Lato"/>
              </a:defRPr>
            </a:lvl1pPr>
            <a:lvl2pPr marR="0" lvl="1"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2pPr>
            <a:lvl3pPr marR="0" lvl="2"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3pPr>
            <a:lvl4pPr marR="0" lvl="3"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4pPr>
            <a:lvl5pPr marR="0" lvl="4"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5pPr>
            <a:lvl6pPr marR="0" lvl="5"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6pPr>
            <a:lvl7pPr marR="0" lvl="6"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7pPr>
            <a:lvl8pPr marR="0" lvl="7"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8pPr>
            <a:lvl9pPr marR="0" lvl="8" algn="ctr" rtl="0">
              <a:lnSpc>
                <a:spcPct val="100000"/>
              </a:lnSpc>
              <a:spcBef>
                <a:spcPts val="0"/>
              </a:spcBef>
              <a:spcAft>
                <a:spcPts val="0"/>
              </a:spcAft>
              <a:buClr>
                <a:schemeClr val="accent3"/>
              </a:buClr>
              <a:buSzPts val="2800"/>
              <a:buFont typeface="Lato"/>
              <a:buNone/>
              <a:defRPr sz="2800" b="0" i="0" u="none" strike="noStrike" cap="none">
                <a:solidFill>
                  <a:schemeClr val="accent3"/>
                </a:solidFill>
                <a:latin typeface="Lato"/>
                <a:ea typeface="Lato"/>
                <a:cs typeface="Lato"/>
                <a:sym typeface="Lato"/>
              </a:defRPr>
            </a:lvl9pPr>
          </a:lstStyle>
          <a:p>
            <a:r>
              <a:rPr lang="en-SG" dirty="0">
                <a:solidFill>
                  <a:schemeClr val="tx1"/>
                </a:solidFill>
              </a:rPr>
              <a:t>One sample </a:t>
            </a:r>
            <a:r>
              <a:rPr lang="en-SG" i="1" dirty="0">
                <a:solidFill>
                  <a:schemeClr val="tx1"/>
                </a:solidFill>
              </a:rPr>
              <a:t>t</a:t>
            </a:r>
            <a:r>
              <a:rPr lang="en-SG" dirty="0">
                <a:solidFill>
                  <a:schemeClr val="tx1"/>
                </a:solidFill>
              </a:rPr>
              <a:t>-test</a:t>
            </a:r>
          </a:p>
        </p:txBody>
      </p:sp>
      <p:sp>
        <p:nvSpPr>
          <p:cNvPr id="64" name="Google Shape;258;p35">
            <a:extLst>
              <a:ext uri="{FF2B5EF4-FFF2-40B4-BE49-F238E27FC236}">
                <a16:creationId xmlns:a16="http://schemas.microsoft.com/office/drawing/2014/main" id="{6FA6E175-F4B0-4ECD-9CED-6583A36FDCC5}"/>
              </a:ext>
            </a:extLst>
          </p:cNvPr>
          <p:cNvSpPr txBox="1">
            <a:spLocks/>
          </p:cNvSpPr>
          <p:nvPr/>
        </p:nvSpPr>
        <p:spPr>
          <a:xfrm>
            <a:off x="3404397" y="2082722"/>
            <a:ext cx="2241600" cy="365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160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1600"/>
              </a:spcBef>
              <a:spcAft>
                <a:spcPts val="160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r>
              <a:rPr lang="en-SG" sz="1800" b="1" dirty="0">
                <a:solidFill>
                  <a:srgbClr val="0070C0"/>
                </a:solidFill>
              </a:rPr>
              <a:t>Between subjects </a:t>
            </a:r>
            <a:br>
              <a:rPr lang="en-SG" sz="1800" b="1" dirty="0">
                <a:solidFill>
                  <a:srgbClr val="0070C0"/>
                </a:solidFill>
              </a:rPr>
            </a:br>
            <a:r>
              <a:rPr lang="en-SG" sz="1800" b="1" i="1" dirty="0">
                <a:solidFill>
                  <a:srgbClr val="0070C0"/>
                </a:solidFill>
              </a:rPr>
              <a:t>t</a:t>
            </a:r>
            <a:r>
              <a:rPr lang="en-SG" sz="1800" b="1" dirty="0">
                <a:solidFill>
                  <a:srgbClr val="0070C0"/>
                </a:solidFill>
              </a:rPr>
              <a:t>-test</a:t>
            </a:r>
          </a:p>
        </p:txBody>
      </p:sp>
      <p:sp>
        <p:nvSpPr>
          <p:cNvPr id="65" name="Google Shape;260;p35">
            <a:extLst>
              <a:ext uri="{FF2B5EF4-FFF2-40B4-BE49-F238E27FC236}">
                <a16:creationId xmlns:a16="http://schemas.microsoft.com/office/drawing/2014/main" id="{CF451ABA-8B0D-476F-A5AE-E6220F79E0B8}"/>
              </a:ext>
            </a:extLst>
          </p:cNvPr>
          <p:cNvSpPr txBox="1">
            <a:spLocks/>
          </p:cNvSpPr>
          <p:nvPr/>
        </p:nvSpPr>
        <p:spPr>
          <a:xfrm>
            <a:off x="5850609" y="2852506"/>
            <a:ext cx="2241600" cy="3657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SG" sz="1800" b="1" dirty="0">
                <a:solidFill>
                  <a:schemeClr val="tx1"/>
                </a:solidFill>
              </a:rPr>
              <a:t>Within subjects</a:t>
            </a:r>
            <a:br>
              <a:rPr lang="en-SG" sz="1800" b="1" dirty="0">
                <a:solidFill>
                  <a:schemeClr val="tx1"/>
                </a:solidFill>
              </a:rPr>
            </a:br>
            <a:r>
              <a:rPr lang="en-SG" sz="1800" b="1" i="1" dirty="0">
                <a:solidFill>
                  <a:schemeClr val="tx1"/>
                </a:solidFill>
              </a:rPr>
              <a:t>t</a:t>
            </a:r>
            <a:r>
              <a:rPr lang="en-SG" sz="1800" b="1" dirty="0">
                <a:solidFill>
                  <a:schemeClr val="tx1"/>
                </a:solidFill>
              </a:rPr>
              <a:t>-test</a:t>
            </a:r>
          </a:p>
        </p:txBody>
      </p:sp>
      <p:sp>
        <p:nvSpPr>
          <p:cNvPr id="3" name="TextBox 2"/>
          <p:cNvSpPr txBox="1"/>
          <p:nvPr/>
        </p:nvSpPr>
        <p:spPr>
          <a:xfrm>
            <a:off x="1780528" y="1718161"/>
            <a:ext cx="527709" cy="830997"/>
          </a:xfrm>
          <a:prstGeom prst="rect">
            <a:avLst/>
          </a:prstGeom>
          <a:noFill/>
        </p:spPr>
        <p:txBody>
          <a:bodyPr wrap="none" rtlCol="0">
            <a:spAutoFit/>
          </a:bodyPr>
          <a:lstStyle/>
          <a:p>
            <a:r>
              <a:rPr lang="en-US" sz="4800" dirty="0">
                <a:latin typeface="Lato"/>
              </a:rPr>
              <a:t>1</a:t>
            </a:r>
            <a:endParaRPr lang="en-AU" sz="4800" dirty="0">
              <a:latin typeface="Lato"/>
            </a:endParaRPr>
          </a:p>
        </p:txBody>
      </p:sp>
      <p:sp>
        <p:nvSpPr>
          <p:cNvPr id="22" name="TextBox 21"/>
          <p:cNvSpPr txBox="1"/>
          <p:nvPr/>
        </p:nvSpPr>
        <p:spPr>
          <a:xfrm>
            <a:off x="4279140" y="3041177"/>
            <a:ext cx="527709" cy="830997"/>
          </a:xfrm>
          <a:prstGeom prst="rect">
            <a:avLst/>
          </a:prstGeom>
          <a:noFill/>
        </p:spPr>
        <p:txBody>
          <a:bodyPr wrap="none" rtlCol="0">
            <a:spAutoFit/>
          </a:bodyPr>
          <a:lstStyle/>
          <a:p>
            <a:r>
              <a:rPr lang="en-US" sz="4800" dirty="0">
                <a:solidFill>
                  <a:srgbClr val="0070C0"/>
                </a:solidFill>
                <a:latin typeface="Lato"/>
              </a:rPr>
              <a:t>2</a:t>
            </a:r>
            <a:endParaRPr lang="en-AU" sz="4800" dirty="0">
              <a:solidFill>
                <a:srgbClr val="0070C0"/>
              </a:solidFill>
              <a:latin typeface="Lato"/>
            </a:endParaRPr>
          </a:p>
        </p:txBody>
      </p:sp>
      <p:sp>
        <p:nvSpPr>
          <p:cNvPr id="23" name="TextBox 22"/>
          <p:cNvSpPr txBox="1"/>
          <p:nvPr/>
        </p:nvSpPr>
        <p:spPr>
          <a:xfrm>
            <a:off x="6694119" y="1755656"/>
            <a:ext cx="527709" cy="830997"/>
          </a:xfrm>
          <a:prstGeom prst="rect">
            <a:avLst/>
          </a:prstGeom>
          <a:noFill/>
        </p:spPr>
        <p:txBody>
          <a:bodyPr wrap="none" rtlCol="0">
            <a:spAutoFit/>
          </a:bodyPr>
          <a:lstStyle/>
          <a:p>
            <a:r>
              <a:rPr lang="en-US" sz="4800" dirty="0">
                <a:latin typeface="Lato"/>
              </a:rPr>
              <a:t>3</a:t>
            </a:r>
            <a:endParaRPr lang="en-AU" sz="4800" dirty="0">
              <a:latin typeface="Lato"/>
            </a:endParaRPr>
          </a:p>
        </p:txBody>
      </p:sp>
    </p:spTree>
    <p:extLst>
      <p:ext uri="{BB962C8B-B14F-4D97-AF65-F5344CB8AC3E}">
        <p14:creationId xmlns:p14="http://schemas.microsoft.com/office/powerpoint/2010/main" val="2846501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713225" y="539500"/>
            <a:ext cx="7717500" cy="57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005ABB"/>
                </a:solidFill>
              </a:rPr>
              <a:t>2. Between Subjects </a:t>
            </a:r>
            <a:r>
              <a:rPr lang="en" i="1" dirty="0">
                <a:solidFill>
                  <a:srgbClr val="005ABB"/>
                </a:solidFill>
              </a:rPr>
              <a:t>t</a:t>
            </a:r>
            <a:r>
              <a:rPr lang="en" dirty="0">
                <a:solidFill>
                  <a:srgbClr val="005ABB"/>
                </a:solidFill>
              </a:rPr>
              <a:t>-test</a:t>
            </a:r>
            <a:endParaRPr dirty="0">
              <a:solidFill>
                <a:srgbClr val="005ABB"/>
              </a:solidFill>
              <a:latin typeface="Roboto"/>
              <a:ea typeface="Roboto"/>
              <a:cs typeface="Roboto"/>
              <a:sym typeface="Roboto"/>
            </a:endParaRPr>
          </a:p>
        </p:txBody>
      </p:sp>
      <p:sp>
        <p:nvSpPr>
          <p:cNvPr id="6" name="TextBox 5">
            <a:extLst>
              <a:ext uri="{FF2B5EF4-FFF2-40B4-BE49-F238E27FC236}">
                <a16:creationId xmlns:a16="http://schemas.microsoft.com/office/drawing/2014/main" id="{BBCAB0CC-1B1D-4F91-86E0-A4C15B8CBB83}"/>
              </a:ext>
            </a:extLst>
          </p:cNvPr>
          <p:cNvSpPr txBox="1"/>
          <p:nvPr/>
        </p:nvSpPr>
        <p:spPr>
          <a:xfrm>
            <a:off x="1255685" y="1943295"/>
            <a:ext cx="7888315" cy="769441"/>
          </a:xfrm>
          <a:prstGeom prst="rect">
            <a:avLst/>
          </a:prstGeom>
          <a:noFill/>
        </p:spPr>
        <p:txBody>
          <a:bodyPr wrap="square" rtlCol="0">
            <a:spAutoFit/>
          </a:bodyPr>
          <a:lstStyle/>
          <a:p>
            <a:r>
              <a:rPr lang="en-SG" sz="2200" dirty="0"/>
              <a:t>Also known as independent samples </a:t>
            </a:r>
            <a:r>
              <a:rPr lang="en-SG" sz="2200" i="1" dirty="0"/>
              <a:t>t</a:t>
            </a:r>
            <a:r>
              <a:rPr lang="en-SG" sz="2200" dirty="0"/>
              <a:t>-test, it is used to compare groups which are not related (i.e., independent)</a:t>
            </a:r>
          </a:p>
        </p:txBody>
      </p:sp>
      <p:grpSp>
        <p:nvGrpSpPr>
          <p:cNvPr id="10" name="Google Shape;9342;p65">
            <a:extLst>
              <a:ext uri="{FF2B5EF4-FFF2-40B4-BE49-F238E27FC236}">
                <a16:creationId xmlns:a16="http://schemas.microsoft.com/office/drawing/2014/main" id="{E87545F1-E1EC-4E09-AA36-5F3030264D47}"/>
              </a:ext>
            </a:extLst>
          </p:cNvPr>
          <p:cNvGrpSpPr/>
          <p:nvPr/>
        </p:nvGrpSpPr>
        <p:grpSpPr>
          <a:xfrm>
            <a:off x="670646" y="2143430"/>
            <a:ext cx="380241" cy="371793"/>
            <a:chOff x="-42430625" y="1949750"/>
            <a:chExt cx="322950" cy="315775"/>
          </a:xfrm>
          <a:solidFill>
            <a:srgbClr val="0070C0"/>
          </a:solidFill>
        </p:grpSpPr>
        <p:sp>
          <p:nvSpPr>
            <p:cNvPr id="11" name="Google Shape;9343;p65">
              <a:extLst>
                <a:ext uri="{FF2B5EF4-FFF2-40B4-BE49-F238E27FC236}">
                  <a16:creationId xmlns:a16="http://schemas.microsoft.com/office/drawing/2014/main" id="{C9D1AE3A-E99C-41CE-B9D4-19B024EC4A19}"/>
                </a:ext>
              </a:extLst>
            </p:cNvPr>
            <p:cNvSpPr/>
            <p:nvPr/>
          </p:nvSpPr>
          <p:spPr>
            <a:xfrm>
              <a:off x="-423534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61" y="1639"/>
                    <a:pt x="1639" y="1293"/>
                    <a:pt x="1639" y="820"/>
                  </a:cubicBezTo>
                  <a:cubicBezTo>
                    <a:pt x="1639" y="379"/>
                    <a:pt x="1261"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9344;p65">
              <a:extLst>
                <a:ext uri="{FF2B5EF4-FFF2-40B4-BE49-F238E27FC236}">
                  <a16:creationId xmlns:a16="http://schemas.microsoft.com/office/drawing/2014/main" id="{C4E8500F-CCC1-4FC1-BC3A-C9D391A9E006}"/>
                </a:ext>
              </a:extLst>
            </p:cNvPr>
            <p:cNvSpPr/>
            <p:nvPr/>
          </p:nvSpPr>
          <p:spPr>
            <a:xfrm>
              <a:off x="-422896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92" y="1639"/>
                    <a:pt x="1639" y="1293"/>
                    <a:pt x="1639" y="820"/>
                  </a:cubicBezTo>
                  <a:cubicBezTo>
                    <a:pt x="1639" y="379"/>
                    <a:pt x="1292"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9345;p65">
              <a:extLst>
                <a:ext uri="{FF2B5EF4-FFF2-40B4-BE49-F238E27FC236}">
                  <a16:creationId xmlns:a16="http://schemas.microsoft.com/office/drawing/2014/main" id="{B7B45E84-9919-4949-95C3-A288D288AE9B}"/>
                </a:ext>
              </a:extLst>
            </p:cNvPr>
            <p:cNvSpPr/>
            <p:nvPr/>
          </p:nvSpPr>
          <p:spPr>
            <a:xfrm>
              <a:off x="-42226625" y="2065525"/>
              <a:ext cx="40975" cy="41000"/>
            </a:xfrm>
            <a:custGeom>
              <a:avLst/>
              <a:gdLst/>
              <a:ahLst/>
              <a:cxnLst/>
              <a:rect l="l" t="t" r="r" b="b"/>
              <a:pathLst>
                <a:path w="1639" h="1640" extrusionOk="0">
                  <a:moveTo>
                    <a:pt x="819" y="1"/>
                  </a:moveTo>
                  <a:cubicBezTo>
                    <a:pt x="378" y="1"/>
                    <a:pt x="0" y="379"/>
                    <a:pt x="0" y="820"/>
                  </a:cubicBezTo>
                  <a:cubicBezTo>
                    <a:pt x="0" y="1293"/>
                    <a:pt x="378" y="1639"/>
                    <a:pt x="819" y="1639"/>
                  </a:cubicBezTo>
                  <a:cubicBezTo>
                    <a:pt x="1292" y="1639"/>
                    <a:pt x="1638" y="1293"/>
                    <a:pt x="1638" y="820"/>
                  </a:cubicBezTo>
                  <a:cubicBezTo>
                    <a:pt x="1638" y="379"/>
                    <a:pt x="1292" y="1"/>
                    <a:pt x="81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9346;p65">
              <a:extLst>
                <a:ext uri="{FF2B5EF4-FFF2-40B4-BE49-F238E27FC236}">
                  <a16:creationId xmlns:a16="http://schemas.microsoft.com/office/drawing/2014/main" id="{1EC5CD2F-CE26-4459-A42F-8B83E920EB87}"/>
                </a:ext>
              </a:extLst>
            </p:cNvPr>
            <p:cNvSpPr/>
            <p:nvPr/>
          </p:nvSpPr>
          <p:spPr>
            <a:xfrm>
              <a:off x="-42430625" y="1949750"/>
              <a:ext cx="322950" cy="315775"/>
            </a:xfrm>
            <a:custGeom>
              <a:avLst/>
              <a:gdLst/>
              <a:ahLst/>
              <a:cxnLst/>
              <a:rect l="l" t="t" r="r" b="b"/>
              <a:pathLst>
                <a:path w="12918" h="12631" extrusionOk="0">
                  <a:moveTo>
                    <a:pt x="6427" y="757"/>
                  </a:moveTo>
                  <a:cubicBezTo>
                    <a:pt x="8790" y="757"/>
                    <a:pt x="10712" y="2017"/>
                    <a:pt x="11500" y="3655"/>
                  </a:cubicBezTo>
                  <a:cubicBezTo>
                    <a:pt x="12098" y="4821"/>
                    <a:pt x="12098" y="6081"/>
                    <a:pt x="11500" y="7215"/>
                  </a:cubicBezTo>
                  <a:cubicBezTo>
                    <a:pt x="10679" y="8857"/>
                    <a:pt x="8789" y="10067"/>
                    <a:pt x="6472" y="10067"/>
                  </a:cubicBezTo>
                  <a:cubicBezTo>
                    <a:pt x="6210" y="10067"/>
                    <a:pt x="5943" y="10051"/>
                    <a:pt x="5671" y="10019"/>
                  </a:cubicBezTo>
                  <a:cubicBezTo>
                    <a:pt x="5545" y="10019"/>
                    <a:pt x="5451" y="10051"/>
                    <a:pt x="5325" y="10145"/>
                  </a:cubicBezTo>
                  <a:lnTo>
                    <a:pt x="4285" y="11153"/>
                  </a:lnTo>
                  <a:lnTo>
                    <a:pt x="4285" y="9988"/>
                  </a:lnTo>
                  <a:cubicBezTo>
                    <a:pt x="4285" y="9830"/>
                    <a:pt x="4190" y="9673"/>
                    <a:pt x="4033" y="9578"/>
                  </a:cubicBezTo>
                  <a:cubicBezTo>
                    <a:pt x="3088" y="9200"/>
                    <a:pt x="2300" y="8602"/>
                    <a:pt x="1796" y="7908"/>
                  </a:cubicBezTo>
                  <a:cubicBezTo>
                    <a:pt x="0" y="5577"/>
                    <a:pt x="1071" y="2458"/>
                    <a:pt x="4033" y="1229"/>
                  </a:cubicBezTo>
                  <a:cubicBezTo>
                    <a:pt x="4726" y="914"/>
                    <a:pt x="5545" y="757"/>
                    <a:pt x="6427" y="757"/>
                  </a:cubicBezTo>
                  <a:close/>
                  <a:moveTo>
                    <a:pt x="6427" y="1"/>
                  </a:moveTo>
                  <a:cubicBezTo>
                    <a:pt x="2962" y="1"/>
                    <a:pt x="126" y="2427"/>
                    <a:pt x="126" y="5451"/>
                  </a:cubicBezTo>
                  <a:cubicBezTo>
                    <a:pt x="126" y="7593"/>
                    <a:pt x="1544" y="9389"/>
                    <a:pt x="3497" y="10303"/>
                  </a:cubicBezTo>
                  <a:lnTo>
                    <a:pt x="3497" y="12193"/>
                  </a:lnTo>
                  <a:cubicBezTo>
                    <a:pt x="3497" y="12319"/>
                    <a:pt x="3560" y="12477"/>
                    <a:pt x="3655" y="12540"/>
                  </a:cubicBezTo>
                  <a:cubicBezTo>
                    <a:pt x="3729" y="12599"/>
                    <a:pt x="3825" y="12631"/>
                    <a:pt x="3921" y="12631"/>
                  </a:cubicBezTo>
                  <a:cubicBezTo>
                    <a:pt x="4029" y="12631"/>
                    <a:pt x="4139" y="12591"/>
                    <a:pt x="4222" y="12508"/>
                  </a:cubicBezTo>
                  <a:lnTo>
                    <a:pt x="5829" y="10901"/>
                  </a:lnTo>
                  <a:cubicBezTo>
                    <a:pt x="6063" y="10925"/>
                    <a:pt x="6295" y="10936"/>
                    <a:pt x="6524" y="10936"/>
                  </a:cubicBezTo>
                  <a:cubicBezTo>
                    <a:pt x="9075" y="10936"/>
                    <a:pt x="11304" y="9530"/>
                    <a:pt x="12287" y="7593"/>
                  </a:cubicBezTo>
                  <a:cubicBezTo>
                    <a:pt x="12917" y="6239"/>
                    <a:pt x="12917" y="4663"/>
                    <a:pt x="12256" y="3309"/>
                  </a:cubicBezTo>
                  <a:cubicBezTo>
                    <a:pt x="11311" y="1324"/>
                    <a:pt x="9074" y="1"/>
                    <a:pt x="642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Shape 182"/>
        <p:cNvGrpSpPr/>
        <p:nvPr/>
      </p:nvGrpSpPr>
      <p:grpSpPr>
        <a:xfrm>
          <a:off x="0" y="0"/>
          <a:ext cx="0" cy="0"/>
          <a:chOff x="0" y="0"/>
          <a:chExt cx="0" cy="0"/>
        </a:xfrm>
      </p:grpSpPr>
      <p:sp>
        <p:nvSpPr>
          <p:cNvPr id="14" name="Google Shape;184;p30">
            <a:extLst>
              <a:ext uri="{FF2B5EF4-FFF2-40B4-BE49-F238E27FC236}">
                <a16:creationId xmlns:a16="http://schemas.microsoft.com/office/drawing/2014/main" id="{DD3FB7A8-01B0-4E90-97E5-C9318D721CA8}"/>
              </a:ext>
            </a:extLst>
          </p:cNvPr>
          <p:cNvSpPr txBox="1">
            <a:spLocks/>
          </p:cNvSpPr>
          <p:nvPr/>
        </p:nvSpPr>
        <p:spPr>
          <a:xfrm>
            <a:off x="1174515" y="1598373"/>
            <a:ext cx="6699239" cy="31569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8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spcAft>
                <a:spcPts val="1600"/>
              </a:spcAft>
            </a:pPr>
            <a:r>
              <a:rPr lang="en-GB" sz="2000" dirty="0">
                <a:solidFill>
                  <a:srgbClr val="000000"/>
                </a:solidFill>
              </a:rPr>
              <a:t>A researcher wanted to find out if there is a difference in time spent on social media between males and females. She hypothesised that females spend more time a day on social media, compared to males. The researcher collected data from 25 males and 25 females</a:t>
            </a:r>
          </a:p>
          <a:p>
            <a:pPr marL="0" indent="0">
              <a:spcAft>
                <a:spcPts val="1600"/>
              </a:spcAft>
            </a:pPr>
            <a:r>
              <a:rPr lang="en-GB" sz="2000" b="1" dirty="0">
                <a:solidFill>
                  <a:srgbClr val="000000"/>
                </a:solidFill>
              </a:rPr>
              <a:t>Do females spend more time in a day on social media compared to males?</a:t>
            </a:r>
          </a:p>
        </p:txBody>
      </p:sp>
      <p:sp>
        <p:nvSpPr>
          <p:cNvPr id="13" name="Google Shape;183;p30">
            <a:extLst>
              <a:ext uri="{FF2B5EF4-FFF2-40B4-BE49-F238E27FC236}">
                <a16:creationId xmlns:a16="http://schemas.microsoft.com/office/drawing/2014/main" id="{41898FB4-F00F-4405-9AD1-0D99D4194495}"/>
              </a:ext>
            </a:extLst>
          </p:cNvPr>
          <p:cNvSpPr txBox="1">
            <a:spLocks noGrp="1"/>
          </p:cNvSpPr>
          <p:nvPr>
            <p:ph type="title"/>
          </p:nvPr>
        </p:nvSpPr>
        <p:spPr>
          <a:xfrm>
            <a:off x="830407" y="522278"/>
            <a:ext cx="40203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Example</a:t>
            </a:r>
            <a:endParaRPr dirty="0">
              <a:solidFill>
                <a:srgbClr val="005ABB"/>
              </a:solidFill>
            </a:endParaRPr>
          </a:p>
        </p:txBody>
      </p:sp>
      <p:grpSp>
        <p:nvGrpSpPr>
          <p:cNvPr id="15" name="Google Shape;9359;p65">
            <a:extLst>
              <a:ext uri="{FF2B5EF4-FFF2-40B4-BE49-F238E27FC236}">
                <a16:creationId xmlns:a16="http://schemas.microsoft.com/office/drawing/2014/main" id="{EFD0977C-F63D-4EC6-8187-2687B0E3979C}"/>
              </a:ext>
            </a:extLst>
          </p:cNvPr>
          <p:cNvGrpSpPr/>
          <p:nvPr/>
        </p:nvGrpSpPr>
        <p:grpSpPr>
          <a:xfrm>
            <a:off x="4307219" y="4238107"/>
            <a:ext cx="467255" cy="457990"/>
            <a:chOff x="-37534750" y="2668075"/>
            <a:chExt cx="332400" cy="319900"/>
          </a:xfrm>
          <a:solidFill>
            <a:srgbClr val="0070C0"/>
          </a:solidFill>
        </p:grpSpPr>
        <p:sp>
          <p:nvSpPr>
            <p:cNvPr id="16" name="Google Shape;9360;p65">
              <a:extLst>
                <a:ext uri="{FF2B5EF4-FFF2-40B4-BE49-F238E27FC236}">
                  <a16:creationId xmlns:a16="http://schemas.microsoft.com/office/drawing/2014/main" id="{C6A87624-FCA8-447D-80D3-2D35416FEB17}"/>
                </a:ext>
              </a:extLst>
            </p:cNvPr>
            <p:cNvSpPr/>
            <p:nvPr/>
          </p:nvSpPr>
          <p:spPr>
            <a:xfrm>
              <a:off x="-37534750" y="2668075"/>
              <a:ext cx="332400" cy="319900"/>
            </a:xfrm>
            <a:custGeom>
              <a:avLst/>
              <a:gdLst/>
              <a:ahLst/>
              <a:cxnLst/>
              <a:rect l="l" t="t" r="r" b="b"/>
              <a:pathLst>
                <a:path w="13296" h="12796" extrusionOk="0">
                  <a:moveTo>
                    <a:pt x="5258" y="834"/>
                  </a:moveTo>
                  <a:cubicBezTo>
                    <a:pt x="5799" y="834"/>
                    <a:pt x="6338" y="935"/>
                    <a:pt x="6837" y="1134"/>
                  </a:cubicBezTo>
                  <a:cubicBezTo>
                    <a:pt x="9105" y="2142"/>
                    <a:pt x="10019" y="4852"/>
                    <a:pt x="8822" y="6963"/>
                  </a:cubicBezTo>
                  <a:cubicBezTo>
                    <a:pt x="8790" y="7026"/>
                    <a:pt x="8790" y="7026"/>
                    <a:pt x="8790" y="7057"/>
                  </a:cubicBezTo>
                  <a:cubicBezTo>
                    <a:pt x="8632" y="7372"/>
                    <a:pt x="8412" y="7656"/>
                    <a:pt x="8160" y="7876"/>
                  </a:cubicBezTo>
                  <a:cubicBezTo>
                    <a:pt x="8002" y="8002"/>
                    <a:pt x="7876" y="8128"/>
                    <a:pt x="7782" y="8191"/>
                  </a:cubicBezTo>
                  <a:cubicBezTo>
                    <a:pt x="7687" y="8223"/>
                    <a:pt x="7719" y="8223"/>
                    <a:pt x="7687" y="8286"/>
                  </a:cubicBezTo>
                  <a:cubicBezTo>
                    <a:pt x="7152" y="8664"/>
                    <a:pt x="6585" y="8947"/>
                    <a:pt x="5923" y="9073"/>
                  </a:cubicBezTo>
                  <a:cubicBezTo>
                    <a:pt x="5694" y="9110"/>
                    <a:pt x="5468" y="9128"/>
                    <a:pt x="5245" y="9128"/>
                  </a:cubicBezTo>
                  <a:cubicBezTo>
                    <a:pt x="2977" y="9128"/>
                    <a:pt x="1071" y="7298"/>
                    <a:pt x="1071" y="4946"/>
                  </a:cubicBezTo>
                  <a:cubicBezTo>
                    <a:pt x="1071" y="3592"/>
                    <a:pt x="1796" y="2268"/>
                    <a:pt x="2899" y="1544"/>
                  </a:cubicBezTo>
                  <a:cubicBezTo>
                    <a:pt x="3603" y="1068"/>
                    <a:pt x="4433" y="834"/>
                    <a:pt x="5258" y="834"/>
                  </a:cubicBezTo>
                  <a:close/>
                  <a:moveTo>
                    <a:pt x="9200" y="7876"/>
                  </a:moveTo>
                  <a:lnTo>
                    <a:pt x="11909" y="10586"/>
                  </a:lnTo>
                  <a:cubicBezTo>
                    <a:pt x="12067" y="10743"/>
                    <a:pt x="12130" y="10901"/>
                    <a:pt x="12130" y="11153"/>
                  </a:cubicBezTo>
                  <a:cubicBezTo>
                    <a:pt x="12130" y="11594"/>
                    <a:pt x="11783" y="11909"/>
                    <a:pt x="11405" y="11909"/>
                  </a:cubicBezTo>
                  <a:cubicBezTo>
                    <a:pt x="11184" y="11909"/>
                    <a:pt x="10995" y="11814"/>
                    <a:pt x="10838" y="11657"/>
                  </a:cubicBezTo>
                  <a:lnTo>
                    <a:pt x="8128" y="8947"/>
                  </a:lnTo>
                  <a:cubicBezTo>
                    <a:pt x="8160" y="8916"/>
                    <a:pt x="8759" y="8506"/>
                    <a:pt x="9200" y="7876"/>
                  </a:cubicBezTo>
                  <a:close/>
                  <a:moveTo>
                    <a:pt x="5198" y="0"/>
                  </a:moveTo>
                  <a:cubicBezTo>
                    <a:pt x="3529" y="0"/>
                    <a:pt x="1985" y="882"/>
                    <a:pt x="1103" y="2205"/>
                  </a:cubicBezTo>
                  <a:cubicBezTo>
                    <a:pt x="158" y="3623"/>
                    <a:pt x="0" y="5387"/>
                    <a:pt x="630" y="6931"/>
                  </a:cubicBezTo>
                  <a:cubicBezTo>
                    <a:pt x="1470" y="8860"/>
                    <a:pt x="3356" y="9972"/>
                    <a:pt x="5251" y="9972"/>
                  </a:cubicBezTo>
                  <a:cubicBezTo>
                    <a:pt x="5988" y="9972"/>
                    <a:pt x="6725" y="9804"/>
                    <a:pt x="7404" y="9452"/>
                  </a:cubicBezTo>
                  <a:lnTo>
                    <a:pt x="10302" y="12318"/>
                  </a:lnTo>
                  <a:cubicBezTo>
                    <a:pt x="10588" y="12626"/>
                    <a:pt x="11026" y="12796"/>
                    <a:pt x="11468" y="12796"/>
                  </a:cubicBezTo>
                  <a:cubicBezTo>
                    <a:pt x="11661" y="12796"/>
                    <a:pt x="11854" y="12763"/>
                    <a:pt x="12035" y="12697"/>
                  </a:cubicBezTo>
                  <a:cubicBezTo>
                    <a:pt x="13043" y="12161"/>
                    <a:pt x="13295" y="10806"/>
                    <a:pt x="12539" y="10050"/>
                  </a:cubicBezTo>
                  <a:lnTo>
                    <a:pt x="9672" y="7183"/>
                  </a:lnTo>
                  <a:cubicBezTo>
                    <a:pt x="10334" y="5860"/>
                    <a:pt x="10334" y="4348"/>
                    <a:pt x="9767" y="3025"/>
                  </a:cubicBezTo>
                  <a:cubicBezTo>
                    <a:pt x="9042" y="1229"/>
                    <a:pt x="7215" y="0"/>
                    <a:pt x="519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sp>
          <p:nvSpPr>
            <p:cNvPr id="17" name="Google Shape;9361;p65">
              <a:extLst>
                <a:ext uri="{FF2B5EF4-FFF2-40B4-BE49-F238E27FC236}">
                  <a16:creationId xmlns:a16="http://schemas.microsoft.com/office/drawing/2014/main" id="{4732A5F5-623D-4727-AB8B-9F3FB707598D}"/>
                </a:ext>
              </a:extLst>
            </p:cNvPr>
            <p:cNvSpPr/>
            <p:nvPr/>
          </p:nvSpPr>
          <p:spPr>
            <a:xfrm>
              <a:off x="-37487500" y="2709475"/>
              <a:ext cx="165425" cy="164450"/>
            </a:xfrm>
            <a:custGeom>
              <a:avLst/>
              <a:gdLst/>
              <a:ahLst/>
              <a:cxnLst/>
              <a:rect l="l" t="t" r="r" b="b"/>
              <a:pathLst>
                <a:path w="6617" h="6578" extrusionOk="0">
                  <a:moveTo>
                    <a:pt x="3308" y="833"/>
                  </a:moveTo>
                  <a:cubicBezTo>
                    <a:pt x="4695" y="833"/>
                    <a:pt x="5797" y="1936"/>
                    <a:pt x="5797" y="3290"/>
                  </a:cubicBezTo>
                  <a:cubicBezTo>
                    <a:pt x="5797" y="4614"/>
                    <a:pt x="4726" y="5779"/>
                    <a:pt x="3308" y="5779"/>
                  </a:cubicBezTo>
                  <a:cubicBezTo>
                    <a:pt x="1954" y="5779"/>
                    <a:pt x="851" y="4677"/>
                    <a:pt x="851" y="3290"/>
                  </a:cubicBezTo>
                  <a:cubicBezTo>
                    <a:pt x="851" y="1936"/>
                    <a:pt x="1954" y="833"/>
                    <a:pt x="3308" y="833"/>
                  </a:cubicBezTo>
                  <a:close/>
                  <a:moveTo>
                    <a:pt x="3319" y="0"/>
                  </a:moveTo>
                  <a:cubicBezTo>
                    <a:pt x="2880" y="0"/>
                    <a:pt x="2438" y="81"/>
                    <a:pt x="2017" y="234"/>
                  </a:cubicBezTo>
                  <a:cubicBezTo>
                    <a:pt x="851" y="738"/>
                    <a:pt x="0" y="1936"/>
                    <a:pt x="0" y="3259"/>
                  </a:cubicBezTo>
                  <a:cubicBezTo>
                    <a:pt x="0" y="4362"/>
                    <a:pt x="568" y="5401"/>
                    <a:pt x="1481" y="6031"/>
                  </a:cubicBezTo>
                  <a:cubicBezTo>
                    <a:pt x="2033" y="6405"/>
                    <a:pt x="2645" y="6578"/>
                    <a:pt x="3255" y="6578"/>
                  </a:cubicBezTo>
                  <a:cubicBezTo>
                    <a:pt x="3725" y="6578"/>
                    <a:pt x="4193" y="6475"/>
                    <a:pt x="4632" y="6283"/>
                  </a:cubicBezTo>
                  <a:cubicBezTo>
                    <a:pt x="5829" y="5748"/>
                    <a:pt x="6585" y="4551"/>
                    <a:pt x="6585" y="3259"/>
                  </a:cubicBezTo>
                  <a:cubicBezTo>
                    <a:pt x="6616" y="2219"/>
                    <a:pt x="6081" y="1180"/>
                    <a:pt x="5167" y="549"/>
                  </a:cubicBezTo>
                  <a:cubicBezTo>
                    <a:pt x="4605" y="175"/>
                    <a:pt x="3965" y="0"/>
                    <a:pt x="33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000"/>
            </a:p>
          </p:txBody>
        </p:sp>
      </p:grpSp>
    </p:spTree>
    <p:extLst>
      <p:ext uri="{BB962C8B-B14F-4D97-AF65-F5344CB8AC3E}">
        <p14:creationId xmlns:p14="http://schemas.microsoft.com/office/powerpoint/2010/main" val="775350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432692" y="1728261"/>
            <a:ext cx="8258771" cy="1337058"/>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a:buClr>
                <a:schemeClr val="dk1"/>
              </a:buClr>
              <a:buSzPts val="1100"/>
            </a:pPr>
            <a:r>
              <a:rPr lang="en-SG" sz="2400" dirty="0">
                <a:solidFill>
                  <a:schemeClr val="tx1"/>
                </a:solidFill>
                <a:latin typeface="Lato Light"/>
              </a:rPr>
              <a:t>Before conducting the </a:t>
            </a:r>
            <a:r>
              <a:rPr lang="en-SG" sz="2400" i="1" dirty="0">
                <a:solidFill>
                  <a:schemeClr val="tx1"/>
                </a:solidFill>
                <a:latin typeface="Lato Light"/>
              </a:rPr>
              <a:t>t</a:t>
            </a:r>
            <a:r>
              <a:rPr lang="en-SG" sz="2400" dirty="0">
                <a:solidFill>
                  <a:schemeClr val="tx1"/>
                </a:solidFill>
                <a:latin typeface="Lato Light"/>
              </a:rPr>
              <a:t>-test, we need to first test the </a:t>
            </a:r>
            <a:r>
              <a:rPr lang="en-SG" sz="2400" u="sng" dirty="0">
                <a:solidFill>
                  <a:schemeClr val="tx1"/>
                </a:solidFill>
                <a:latin typeface="Lato Light"/>
              </a:rPr>
              <a:t>assumption of </a:t>
            </a:r>
            <a:r>
              <a:rPr lang="en-SG" sz="2400" u="sng" dirty="0" smtClean="0">
                <a:solidFill>
                  <a:schemeClr val="tx1"/>
                </a:solidFill>
                <a:latin typeface="Lato Light"/>
              </a:rPr>
              <a:t>normality</a:t>
            </a:r>
            <a:endParaRPr lang="en-AU" sz="1800" dirty="0">
              <a:solidFill>
                <a:schemeClr val="tx1"/>
              </a:solidFill>
              <a:latin typeface="Lato Light"/>
              <a:hlinkClick r:id="rId2"/>
            </a:endParaRPr>
          </a:p>
        </p:txBody>
      </p:sp>
    </p:spTree>
    <p:extLst>
      <p:ext uri="{BB962C8B-B14F-4D97-AF65-F5344CB8AC3E}">
        <p14:creationId xmlns:p14="http://schemas.microsoft.com/office/powerpoint/2010/main" val="1783452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pic>
        <p:nvPicPr>
          <p:cNvPr id="4" name="Picture 3">
            <a:extLst>
              <a:ext uri="{FF2B5EF4-FFF2-40B4-BE49-F238E27FC236}">
                <a16:creationId xmlns:a16="http://schemas.microsoft.com/office/drawing/2014/main" id="{4BBE2C60-7973-4C3E-8B6D-A2D11CB8B4ED}"/>
              </a:ext>
            </a:extLst>
          </p:cNvPr>
          <p:cNvPicPr>
            <a:picLocks noChangeAspect="1"/>
          </p:cNvPicPr>
          <p:nvPr/>
        </p:nvPicPr>
        <p:blipFill rotWithShape="1">
          <a:blip r:embed="rId2"/>
          <a:srcRect b="27391"/>
          <a:stretch/>
        </p:blipFill>
        <p:spPr>
          <a:xfrm>
            <a:off x="297295" y="1542908"/>
            <a:ext cx="2834007" cy="3021633"/>
          </a:xfrm>
          <a:prstGeom prst="rect">
            <a:avLst/>
          </a:prstGeom>
        </p:spPr>
      </p:pic>
      <p:sp>
        <p:nvSpPr>
          <p:cNvPr id="5" name="Google Shape;458;p28">
            <a:extLst>
              <a:ext uri="{FF2B5EF4-FFF2-40B4-BE49-F238E27FC236}">
                <a16:creationId xmlns:a16="http://schemas.microsoft.com/office/drawing/2014/main" id="{15BC7500-B0C3-4F89-A89D-EE69C43C957E}"/>
              </a:ext>
            </a:extLst>
          </p:cNvPr>
          <p:cNvSpPr txBox="1">
            <a:spLocks noGrp="1"/>
          </p:cNvSpPr>
          <p:nvPr/>
        </p:nvSpPr>
        <p:spPr>
          <a:xfrm>
            <a:off x="3348732" y="1693719"/>
            <a:ext cx="3002245" cy="2551374"/>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0" indent="-342900">
              <a:spcAft>
                <a:spcPts val="1200"/>
              </a:spcAft>
              <a:buClr>
                <a:schemeClr val="dk1"/>
              </a:buClr>
              <a:buSzPct val="100000"/>
              <a:buFont typeface="+mj-lt"/>
              <a:buAutoNum type="arabicPeriod"/>
            </a:pPr>
            <a:r>
              <a:rPr lang="en-SG" sz="1600" b="1" dirty="0" err="1">
                <a:solidFill>
                  <a:schemeClr val="tx1"/>
                </a:solidFill>
                <a:latin typeface="Lato Light"/>
              </a:rPr>
              <a:t>Analyze</a:t>
            </a:r>
            <a:r>
              <a:rPr lang="en-SG" sz="1600" b="1" dirty="0">
                <a:solidFill>
                  <a:schemeClr val="tx1"/>
                </a:solidFill>
                <a:latin typeface="Lato Light"/>
              </a:rPr>
              <a:t> -&gt; Explore</a:t>
            </a:r>
          </a:p>
          <a:p>
            <a:pPr marL="342900" lvl="0" indent="-342900">
              <a:spcAft>
                <a:spcPts val="1200"/>
              </a:spcAft>
              <a:buClr>
                <a:schemeClr val="dk1"/>
              </a:buClr>
              <a:buSzPct val="100000"/>
              <a:buFont typeface="+mj-lt"/>
              <a:buAutoNum type="arabicPeriod"/>
            </a:pPr>
            <a:r>
              <a:rPr lang="en-SG" sz="1600" dirty="0" smtClean="0">
                <a:solidFill>
                  <a:schemeClr val="tx1"/>
                </a:solidFill>
                <a:latin typeface="Lato Light"/>
              </a:rPr>
              <a:t>Move ‘</a:t>
            </a:r>
            <a:r>
              <a:rPr lang="en-SG" sz="1600" dirty="0" err="1" smtClean="0">
                <a:solidFill>
                  <a:schemeClr val="tx1"/>
                </a:solidFill>
                <a:latin typeface="Lato Light"/>
              </a:rPr>
              <a:t>HoursOnSocialMedia</a:t>
            </a:r>
            <a:r>
              <a:rPr lang="en-SG" sz="1600" dirty="0">
                <a:solidFill>
                  <a:schemeClr val="tx1"/>
                </a:solidFill>
                <a:latin typeface="Lato Light"/>
              </a:rPr>
              <a:t>’ to Dependent List, and ‘Gender’ to Factor List</a:t>
            </a:r>
          </a:p>
          <a:p>
            <a:pPr marL="342900" lvl="0" indent="-342900">
              <a:spcAft>
                <a:spcPts val="1200"/>
              </a:spcAft>
              <a:buClr>
                <a:schemeClr val="dk1"/>
              </a:buClr>
              <a:buSzPct val="100000"/>
              <a:buFont typeface="+mj-lt"/>
              <a:buAutoNum type="arabicPeriod"/>
            </a:pPr>
            <a:r>
              <a:rPr lang="en-SG" sz="1600" dirty="0" smtClean="0">
                <a:solidFill>
                  <a:schemeClr val="tx1"/>
                </a:solidFill>
                <a:latin typeface="Lato Light"/>
              </a:rPr>
              <a:t>Click </a:t>
            </a:r>
            <a:r>
              <a:rPr lang="en-SG" sz="1600" dirty="0">
                <a:solidFill>
                  <a:schemeClr val="tx1"/>
                </a:solidFill>
                <a:latin typeface="Lato Light"/>
              </a:rPr>
              <a:t>on </a:t>
            </a:r>
            <a:r>
              <a:rPr lang="en-SG" sz="1600" b="1" i="1" dirty="0">
                <a:solidFill>
                  <a:schemeClr val="tx1"/>
                </a:solidFill>
                <a:latin typeface="Lato Light"/>
              </a:rPr>
              <a:t>Plots</a:t>
            </a:r>
            <a:r>
              <a:rPr lang="en-SG" sz="1600" dirty="0">
                <a:solidFill>
                  <a:schemeClr val="tx1"/>
                </a:solidFill>
                <a:latin typeface="Lato Light"/>
              </a:rPr>
              <a:t>, select ‘</a:t>
            </a:r>
            <a:r>
              <a:rPr lang="en-SG" sz="1600" dirty="0" smtClean="0">
                <a:solidFill>
                  <a:schemeClr val="tx1"/>
                </a:solidFill>
                <a:latin typeface="Lato Light"/>
              </a:rPr>
              <a:t>Normality </a:t>
            </a:r>
            <a:r>
              <a:rPr lang="en-SG" sz="1600" dirty="0">
                <a:solidFill>
                  <a:schemeClr val="tx1"/>
                </a:solidFill>
                <a:latin typeface="Lato Light"/>
              </a:rPr>
              <a:t>plots with tests’</a:t>
            </a:r>
          </a:p>
          <a:p>
            <a:pPr marL="342900" lvl="0" indent="-342900">
              <a:spcAft>
                <a:spcPts val="1200"/>
              </a:spcAft>
              <a:buClr>
                <a:schemeClr val="dk1"/>
              </a:buClr>
              <a:buSzPct val="100000"/>
              <a:buFont typeface="+mj-lt"/>
              <a:buAutoNum type="arabicPeriod"/>
            </a:pPr>
            <a:r>
              <a:rPr lang="en-SG" sz="1600" dirty="0" smtClean="0">
                <a:solidFill>
                  <a:schemeClr val="tx1"/>
                </a:solidFill>
                <a:latin typeface="Lato Light"/>
              </a:rPr>
              <a:t>Continue</a:t>
            </a:r>
            <a:r>
              <a:rPr lang="en-SG" sz="1600" dirty="0">
                <a:solidFill>
                  <a:schemeClr val="tx1"/>
                </a:solidFill>
                <a:latin typeface="Lato Light"/>
              </a:rPr>
              <a:t>, and </a:t>
            </a:r>
            <a:r>
              <a:rPr lang="en-SG" sz="1600" dirty="0" smtClean="0">
                <a:solidFill>
                  <a:schemeClr val="tx1"/>
                </a:solidFill>
                <a:latin typeface="Lato Light"/>
              </a:rPr>
              <a:t>OK</a:t>
            </a:r>
            <a:endParaRPr lang="en-SG" sz="1600" dirty="0">
              <a:solidFill>
                <a:schemeClr val="tx1"/>
              </a:solidFill>
              <a:latin typeface="Lato Light"/>
            </a:endParaRPr>
          </a:p>
        </p:txBody>
      </p:sp>
      <p:pic>
        <p:nvPicPr>
          <p:cNvPr id="6" name="Picture 5">
            <a:extLst>
              <a:ext uri="{FF2B5EF4-FFF2-40B4-BE49-F238E27FC236}">
                <a16:creationId xmlns:a16="http://schemas.microsoft.com/office/drawing/2014/main" id="{47E1CEDF-894B-41EB-A0A3-B4905188A512}"/>
              </a:ext>
            </a:extLst>
          </p:cNvPr>
          <p:cNvPicPr>
            <a:picLocks noChangeAspect="1"/>
          </p:cNvPicPr>
          <p:nvPr/>
        </p:nvPicPr>
        <p:blipFill>
          <a:blip r:embed="rId3"/>
          <a:stretch>
            <a:fillRect/>
          </a:stretch>
        </p:blipFill>
        <p:spPr>
          <a:xfrm>
            <a:off x="6494359" y="1399029"/>
            <a:ext cx="2298160" cy="1658937"/>
          </a:xfrm>
          <a:prstGeom prst="rect">
            <a:avLst/>
          </a:prstGeom>
        </p:spPr>
      </p:pic>
      <p:pic>
        <p:nvPicPr>
          <p:cNvPr id="8" name="Picture 7">
            <a:extLst>
              <a:ext uri="{FF2B5EF4-FFF2-40B4-BE49-F238E27FC236}">
                <a16:creationId xmlns:a16="http://schemas.microsoft.com/office/drawing/2014/main" id="{E1C7773F-8DB2-469D-A7D5-D1F207A63EB4}"/>
              </a:ext>
            </a:extLst>
          </p:cNvPr>
          <p:cNvPicPr>
            <a:picLocks noChangeAspect="1"/>
          </p:cNvPicPr>
          <p:nvPr/>
        </p:nvPicPr>
        <p:blipFill rotWithShape="1">
          <a:blip r:embed="rId4"/>
          <a:srcRect b="1682"/>
          <a:stretch/>
        </p:blipFill>
        <p:spPr>
          <a:xfrm>
            <a:off x="6781122" y="3057966"/>
            <a:ext cx="1724633" cy="1885951"/>
          </a:xfrm>
          <a:prstGeom prst="rect">
            <a:avLst/>
          </a:prstGeom>
        </p:spPr>
      </p:pic>
    </p:spTree>
    <p:extLst>
      <p:ext uri="{BB962C8B-B14F-4D97-AF65-F5344CB8AC3E}">
        <p14:creationId xmlns:p14="http://schemas.microsoft.com/office/powerpoint/2010/main" val="150437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192"/>
        <p:cNvGrpSpPr/>
        <p:nvPr/>
      </p:nvGrpSpPr>
      <p:grpSpPr>
        <a:xfrm>
          <a:off x="0" y="0"/>
          <a:ext cx="0" cy="0"/>
          <a:chOff x="0" y="0"/>
          <a:chExt cx="0" cy="0"/>
        </a:xfrm>
      </p:grpSpPr>
      <p:sp>
        <p:nvSpPr>
          <p:cNvPr id="194" name="Google Shape;194;p31"/>
          <p:cNvSpPr txBox="1">
            <a:spLocks noGrp="1"/>
          </p:cNvSpPr>
          <p:nvPr>
            <p:ph type="subTitle" idx="1"/>
          </p:nvPr>
        </p:nvSpPr>
        <p:spPr>
          <a:xfrm>
            <a:off x="1403744" y="1818726"/>
            <a:ext cx="3796885" cy="365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400" dirty="0">
                <a:solidFill>
                  <a:srgbClr val="000000"/>
                </a:solidFill>
              </a:rPr>
              <a:t>What is a </a:t>
            </a:r>
            <a:r>
              <a:rPr lang="en" sz="1400" i="1" dirty="0">
                <a:solidFill>
                  <a:srgbClr val="000000"/>
                </a:solidFill>
              </a:rPr>
              <a:t>t</a:t>
            </a:r>
            <a:r>
              <a:rPr lang="en" sz="1400" dirty="0">
                <a:solidFill>
                  <a:srgbClr val="000000"/>
                </a:solidFill>
              </a:rPr>
              <a:t>-test?</a:t>
            </a:r>
            <a:endParaRPr sz="1400" dirty="0">
              <a:solidFill>
                <a:srgbClr val="000000"/>
              </a:solidFill>
            </a:endParaRPr>
          </a:p>
        </p:txBody>
      </p:sp>
      <p:sp>
        <p:nvSpPr>
          <p:cNvPr id="195" name="Google Shape;195;p31"/>
          <p:cNvSpPr txBox="1">
            <a:spLocks noGrp="1"/>
          </p:cNvSpPr>
          <p:nvPr>
            <p:ph type="subTitle" idx="6"/>
          </p:nvPr>
        </p:nvSpPr>
        <p:spPr>
          <a:xfrm>
            <a:off x="1403744" y="2691579"/>
            <a:ext cx="3796885"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SG" sz="1400" dirty="0">
                <a:solidFill>
                  <a:srgbClr val="000000"/>
                </a:solidFill>
              </a:rPr>
              <a:t>Spoiler alert: There are 3!</a:t>
            </a:r>
            <a:endParaRPr sz="1400" dirty="0">
              <a:solidFill>
                <a:srgbClr val="000000"/>
              </a:solidFill>
            </a:endParaRPr>
          </a:p>
          <a:p>
            <a:pPr marL="0" lvl="0" indent="0" algn="l" rtl="0">
              <a:spcBef>
                <a:spcPts val="1600"/>
              </a:spcBef>
              <a:spcAft>
                <a:spcPts val="1600"/>
              </a:spcAft>
              <a:buClr>
                <a:schemeClr val="dk1"/>
              </a:buClr>
              <a:buSzPts val="1100"/>
              <a:buFont typeface="Arial"/>
              <a:buNone/>
            </a:pPr>
            <a:endParaRPr sz="1400" dirty="0">
              <a:solidFill>
                <a:srgbClr val="000000"/>
              </a:solidFill>
            </a:endParaRPr>
          </a:p>
        </p:txBody>
      </p:sp>
      <p:sp>
        <p:nvSpPr>
          <p:cNvPr id="196" name="Google Shape;196;p31"/>
          <p:cNvSpPr txBox="1">
            <a:spLocks noGrp="1"/>
          </p:cNvSpPr>
          <p:nvPr>
            <p:ph type="subTitle" idx="9"/>
          </p:nvPr>
        </p:nvSpPr>
        <p:spPr>
          <a:xfrm>
            <a:off x="1403744" y="3564433"/>
            <a:ext cx="4051671"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SG" sz="1400" dirty="0">
                <a:solidFill>
                  <a:srgbClr val="000000"/>
                </a:solidFill>
              </a:rPr>
              <a:t>How to run </a:t>
            </a:r>
            <a:r>
              <a:rPr lang="en-SG" sz="1400" i="1" dirty="0">
                <a:solidFill>
                  <a:srgbClr val="000000"/>
                </a:solidFill>
              </a:rPr>
              <a:t>t</a:t>
            </a:r>
            <a:r>
              <a:rPr lang="en-SG" sz="1400" dirty="0">
                <a:solidFill>
                  <a:srgbClr val="000000"/>
                </a:solidFill>
              </a:rPr>
              <a:t>-tests on SPSS</a:t>
            </a:r>
            <a:endParaRPr sz="1400" dirty="0">
              <a:solidFill>
                <a:srgbClr val="000000"/>
              </a:solidFill>
            </a:endParaRPr>
          </a:p>
          <a:p>
            <a:pPr marL="0" lvl="0" indent="0" algn="l" rtl="0">
              <a:spcBef>
                <a:spcPts val="1600"/>
              </a:spcBef>
              <a:spcAft>
                <a:spcPts val="1600"/>
              </a:spcAft>
              <a:buClr>
                <a:schemeClr val="dk1"/>
              </a:buClr>
              <a:buSzPts val="1100"/>
              <a:buFont typeface="Arial"/>
              <a:buNone/>
            </a:pPr>
            <a:endParaRPr sz="1400" dirty="0">
              <a:solidFill>
                <a:srgbClr val="000000"/>
              </a:solidFill>
            </a:endParaRPr>
          </a:p>
        </p:txBody>
      </p:sp>
      <p:sp>
        <p:nvSpPr>
          <p:cNvPr id="197" name="Google Shape;197;p31"/>
          <p:cNvSpPr txBox="1">
            <a:spLocks noGrp="1"/>
          </p:cNvSpPr>
          <p:nvPr>
            <p:ph type="title" idx="2"/>
          </p:nvPr>
        </p:nvSpPr>
        <p:spPr>
          <a:xfrm>
            <a:off x="369626" y="145303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1</a:t>
            </a:r>
          </a:p>
        </p:txBody>
      </p:sp>
      <p:sp>
        <p:nvSpPr>
          <p:cNvPr id="198" name="Google Shape;198;p31"/>
          <p:cNvSpPr txBox="1">
            <a:spLocks noGrp="1"/>
          </p:cNvSpPr>
          <p:nvPr>
            <p:ph type="title"/>
          </p:nvPr>
        </p:nvSpPr>
        <p:spPr>
          <a:xfrm>
            <a:off x="369626" y="463353"/>
            <a:ext cx="1968280" cy="5727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SG" dirty="0">
                <a:solidFill>
                  <a:srgbClr val="005ABB"/>
                </a:solidFill>
              </a:rPr>
              <a:t>Content </a:t>
            </a:r>
          </a:p>
        </p:txBody>
      </p:sp>
      <p:sp>
        <p:nvSpPr>
          <p:cNvPr id="199" name="Google Shape;199;p31"/>
          <p:cNvSpPr txBox="1">
            <a:spLocks noGrp="1"/>
          </p:cNvSpPr>
          <p:nvPr>
            <p:ph type="title" idx="3"/>
          </p:nvPr>
        </p:nvSpPr>
        <p:spPr>
          <a:xfrm>
            <a:off x="1403745" y="1453036"/>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SG" i="1" dirty="0">
                <a:solidFill>
                  <a:srgbClr val="000000"/>
                </a:solidFill>
              </a:rPr>
              <a:t>T</a:t>
            </a:r>
            <a:r>
              <a:rPr lang="en" dirty="0">
                <a:solidFill>
                  <a:srgbClr val="000000"/>
                </a:solidFill>
              </a:rPr>
              <a:t>-test</a:t>
            </a:r>
            <a:endParaRPr dirty="0">
              <a:solidFill>
                <a:srgbClr val="000000"/>
              </a:solidFill>
            </a:endParaRPr>
          </a:p>
        </p:txBody>
      </p:sp>
      <p:sp>
        <p:nvSpPr>
          <p:cNvPr id="200" name="Google Shape;200;p31"/>
          <p:cNvSpPr txBox="1">
            <a:spLocks noGrp="1"/>
          </p:cNvSpPr>
          <p:nvPr>
            <p:ph type="title" idx="4"/>
          </p:nvPr>
        </p:nvSpPr>
        <p:spPr>
          <a:xfrm>
            <a:off x="369626" y="232588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2</a:t>
            </a:r>
            <a:endParaRPr dirty="0">
              <a:solidFill>
                <a:srgbClr val="000000"/>
              </a:solidFill>
            </a:endParaRPr>
          </a:p>
        </p:txBody>
      </p:sp>
      <p:sp>
        <p:nvSpPr>
          <p:cNvPr id="201" name="Google Shape;201;p31"/>
          <p:cNvSpPr txBox="1">
            <a:spLocks noGrp="1"/>
          </p:cNvSpPr>
          <p:nvPr>
            <p:ph type="title" idx="5"/>
          </p:nvPr>
        </p:nvSpPr>
        <p:spPr>
          <a:xfrm>
            <a:off x="1403745" y="2325889"/>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Types of </a:t>
            </a:r>
            <a:r>
              <a:rPr lang="en" i="1" dirty="0">
                <a:solidFill>
                  <a:srgbClr val="000000"/>
                </a:solidFill>
              </a:rPr>
              <a:t>t</a:t>
            </a:r>
            <a:r>
              <a:rPr lang="en" dirty="0">
                <a:solidFill>
                  <a:srgbClr val="000000"/>
                </a:solidFill>
              </a:rPr>
              <a:t>-tests</a:t>
            </a:r>
            <a:endParaRPr dirty="0">
              <a:solidFill>
                <a:srgbClr val="000000"/>
              </a:solidFill>
            </a:endParaRPr>
          </a:p>
        </p:txBody>
      </p:sp>
      <p:sp>
        <p:nvSpPr>
          <p:cNvPr id="202" name="Google Shape;202;p31"/>
          <p:cNvSpPr txBox="1">
            <a:spLocks noGrp="1"/>
          </p:cNvSpPr>
          <p:nvPr>
            <p:ph type="title" idx="7"/>
          </p:nvPr>
        </p:nvSpPr>
        <p:spPr>
          <a:xfrm>
            <a:off x="369626" y="319873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3</a:t>
            </a:r>
            <a:endParaRPr dirty="0">
              <a:solidFill>
                <a:srgbClr val="000000"/>
              </a:solidFill>
            </a:endParaRPr>
          </a:p>
        </p:txBody>
      </p:sp>
      <p:sp>
        <p:nvSpPr>
          <p:cNvPr id="203" name="Google Shape;203;p31"/>
          <p:cNvSpPr txBox="1">
            <a:spLocks noGrp="1"/>
          </p:cNvSpPr>
          <p:nvPr>
            <p:ph type="title" idx="8"/>
          </p:nvPr>
        </p:nvSpPr>
        <p:spPr>
          <a:xfrm>
            <a:off x="1403745" y="3198743"/>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SPSS examples</a:t>
            </a:r>
            <a:endParaRPr dirty="0">
              <a:solidFill>
                <a:srgbClr val="000000"/>
              </a:solidFill>
            </a:endParaRPr>
          </a:p>
        </p:txBody>
      </p:sp>
      <p:sp>
        <p:nvSpPr>
          <p:cNvPr id="204" name="Google Shape;204;p31"/>
          <p:cNvSpPr txBox="1">
            <a:spLocks noGrp="1"/>
          </p:cNvSpPr>
          <p:nvPr>
            <p:ph type="title" idx="13"/>
          </p:nvPr>
        </p:nvSpPr>
        <p:spPr>
          <a:xfrm>
            <a:off x="369626" y="4071586"/>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4</a:t>
            </a:r>
            <a:endParaRPr dirty="0">
              <a:solidFill>
                <a:srgbClr val="000000"/>
              </a:solidFill>
            </a:endParaRPr>
          </a:p>
        </p:txBody>
      </p:sp>
      <p:sp>
        <p:nvSpPr>
          <p:cNvPr id="205" name="Google Shape;205;p31"/>
          <p:cNvSpPr txBox="1">
            <a:spLocks noGrp="1"/>
          </p:cNvSpPr>
          <p:nvPr>
            <p:ph type="title" idx="14"/>
          </p:nvPr>
        </p:nvSpPr>
        <p:spPr>
          <a:xfrm>
            <a:off x="1400792" y="4071596"/>
            <a:ext cx="3366300"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Reporting</a:t>
            </a:r>
            <a:endParaRPr dirty="0">
              <a:solidFill>
                <a:srgbClr val="000000"/>
              </a:solidFill>
            </a:endParaRPr>
          </a:p>
        </p:txBody>
      </p:sp>
      <p:sp>
        <p:nvSpPr>
          <p:cNvPr id="206" name="Google Shape;206;p31"/>
          <p:cNvSpPr txBox="1">
            <a:spLocks noGrp="1"/>
          </p:cNvSpPr>
          <p:nvPr>
            <p:ph type="subTitle" idx="15"/>
          </p:nvPr>
        </p:nvSpPr>
        <p:spPr>
          <a:xfrm>
            <a:off x="1400791" y="4437286"/>
            <a:ext cx="3796885" cy="36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SG" sz="1400" dirty="0">
                <a:solidFill>
                  <a:srgbClr val="000000"/>
                </a:solidFill>
              </a:rPr>
              <a:t>How to report results from SPSS output</a:t>
            </a:r>
            <a:endParaRPr sz="1400" dirty="0">
              <a:solidFill>
                <a:srgbClr val="000000"/>
              </a:solidFill>
            </a:endParaRPr>
          </a:p>
          <a:p>
            <a:pPr marL="0" lvl="0" indent="0" algn="l" rtl="0">
              <a:spcBef>
                <a:spcPts val="1600"/>
              </a:spcBef>
              <a:spcAft>
                <a:spcPts val="0"/>
              </a:spcAft>
              <a:buClr>
                <a:schemeClr val="dk1"/>
              </a:buClr>
              <a:buSzPts val="1100"/>
              <a:buFont typeface="Arial"/>
              <a:buNone/>
            </a:pPr>
            <a:endParaRPr sz="1400" dirty="0">
              <a:solidFill>
                <a:srgbClr val="000000"/>
              </a:solidFill>
            </a:endParaRPr>
          </a:p>
          <a:p>
            <a:pPr marL="0" lvl="0" indent="0" algn="l" rtl="0">
              <a:spcBef>
                <a:spcPts val="1600"/>
              </a:spcBef>
              <a:spcAft>
                <a:spcPts val="1600"/>
              </a:spcAft>
              <a:buNone/>
            </a:pPr>
            <a:endParaRPr sz="1400" dirty="0">
              <a:solidFill>
                <a:srgbClr val="0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1244600" y="3446598"/>
            <a:ext cx="7239000" cy="774701"/>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buClr>
                <a:schemeClr val="dk1"/>
              </a:buClr>
              <a:buSzPts val="1100"/>
            </a:pPr>
            <a:r>
              <a:rPr lang="en-SG" sz="2000" dirty="0">
                <a:solidFill>
                  <a:schemeClr val="tx1"/>
                </a:solidFill>
                <a:latin typeface="Lato Light"/>
              </a:rPr>
              <a:t>Since the Shapiro-Wilk </a:t>
            </a:r>
            <a:r>
              <a:rPr lang="en-SG" sz="2000" i="1" dirty="0">
                <a:solidFill>
                  <a:schemeClr val="tx1"/>
                </a:solidFill>
                <a:latin typeface="Lato Light"/>
              </a:rPr>
              <a:t>p</a:t>
            </a:r>
            <a:r>
              <a:rPr lang="en-SG" sz="2000" dirty="0">
                <a:solidFill>
                  <a:schemeClr val="tx1"/>
                </a:solidFill>
                <a:latin typeface="Lato Light"/>
              </a:rPr>
              <a:t> values are both </a:t>
            </a:r>
            <a:r>
              <a:rPr lang="en-SG" sz="2000" dirty="0" smtClean="0">
                <a:solidFill>
                  <a:schemeClr val="tx1"/>
                </a:solidFill>
                <a:latin typeface="Lato Light"/>
              </a:rPr>
              <a:t>&gt; .</a:t>
            </a:r>
            <a:r>
              <a:rPr lang="en-SG" sz="2000" dirty="0">
                <a:solidFill>
                  <a:schemeClr val="tx1"/>
                </a:solidFill>
                <a:latin typeface="Lato Light"/>
              </a:rPr>
              <a:t>05, we conclude that assumption of normality is not violated</a:t>
            </a:r>
          </a:p>
        </p:txBody>
      </p:sp>
      <p:pic>
        <p:nvPicPr>
          <p:cNvPr id="4" name="Picture 3">
            <a:extLst>
              <a:ext uri="{FF2B5EF4-FFF2-40B4-BE49-F238E27FC236}">
                <a16:creationId xmlns:a16="http://schemas.microsoft.com/office/drawing/2014/main" id="{17697C04-F4C9-4803-B363-C9C82A0C6EF8}"/>
              </a:ext>
            </a:extLst>
          </p:cNvPr>
          <p:cNvPicPr>
            <a:picLocks noChangeAspect="1"/>
          </p:cNvPicPr>
          <p:nvPr/>
        </p:nvPicPr>
        <p:blipFill>
          <a:blip r:embed="rId2"/>
          <a:stretch>
            <a:fillRect/>
          </a:stretch>
        </p:blipFill>
        <p:spPr>
          <a:xfrm>
            <a:off x="1685925" y="1771650"/>
            <a:ext cx="5772150" cy="1600200"/>
          </a:xfrm>
          <a:prstGeom prst="rect">
            <a:avLst/>
          </a:prstGeom>
        </p:spPr>
      </p:pic>
      <p:sp>
        <p:nvSpPr>
          <p:cNvPr id="5" name="Rectangle: Rounded Corners 4">
            <a:extLst>
              <a:ext uri="{FF2B5EF4-FFF2-40B4-BE49-F238E27FC236}">
                <a16:creationId xmlns:a16="http://schemas.microsoft.com/office/drawing/2014/main" id="{AEC090B4-E138-4967-9DDC-F92213C5E174}"/>
              </a:ext>
            </a:extLst>
          </p:cNvPr>
          <p:cNvSpPr/>
          <p:nvPr/>
        </p:nvSpPr>
        <p:spPr>
          <a:xfrm>
            <a:off x="6795655" y="2233749"/>
            <a:ext cx="662419" cy="70687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9483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Shape 648"/>
        <p:cNvGrpSpPr/>
        <p:nvPr/>
      </p:nvGrpSpPr>
      <p:grpSpPr>
        <a:xfrm>
          <a:off x="0" y="0"/>
          <a:ext cx="0" cy="0"/>
          <a:chOff x="0" y="0"/>
          <a:chExt cx="0" cy="0"/>
        </a:xfrm>
      </p:grpSpPr>
      <p:sp>
        <p:nvSpPr>
          <p:cNvPr id="653" name="Google Shape;653;p48"/>
          <p:cNvSpPr txBox="1">
            <a:spLocks noGrp="1"/>
          </p:cNvSpPr>
          <p:nvPr>
            <p:ph type="title"/>
          </p:nvPr>
        </p:nvSpPr>
        <p:spPr>
          <a:xfrm>
            <a:off x="711817" y="534979"/>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sp>
        <p:nvSpPr>
          <p:cNvPr id="43" name="Google Shape;211;p32">
            <a:extLst>
              <a:ext uri="{FF2B5EF4-FFF2-40B4-BE49-F238E27FC236}">
                <a16:creationId xmlns:a16="http://schemas.microsoft.com/office/drawing/2014/main" id="{C9D22455-6AC4-402A-B2C6-704CB52882E6}"/>
              </a:ext>
            </a:extLst>
          </p:cNvPr>
          <p:cNvSpPr/>
          <p:nvPr/>
        </p:nvSpPr>
        <p:spPr>
          <a:xfrm>
            <a:off x="711817" y="1251314"/>
            <a:ext cx="8719457" cy="1524543"/>
          </a:xfrm>
          <a:prstGeom prst="roundRect">
            <a:avLst>
              <a:gd name="adj" fmla="val 8492"/>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p>
            <a:pPr marL="285750" indent="-285750" algn="l">
              <a:buClrTx/>
              <a:buSzPct val="100000"/>
              <a:buFont typeface="Arial" panose="020B0604020202020204" pitchFamily="34" charset="0"/>
              <a:buChar char="•"/>
            </a:pPr>
            <a:r>
              <a:rPr lang="en-GB" sz="1800" b="1" dirty="0" err="1"/>
              <a:t>Analyze</a:t>
            </a:r>
            <a:r>
              <a:rPr lang="en-GB" sz="1800" b="1" dirty="0"/>
              <a:t> -&gt; Compare Means -&gt; Independent Samples T Test</a:t>
            </a:r>
          </a:p>
          <a:p>
            <a:pPr marL="285750" indent="-285750" algn="l">
              <a:buClrTx/>
              <a:buSzPct val="100000"/>
              <a:buFont typeface="Arial" panose="020B0604020202020204" pitchFamily="34" charset="0"/>
              <a:buChar char="•"/>
            </a:pPr>
            <a:r>
              <a:rPr lang="en-GB" sz="1800" dirty="0"/>
              <a:t>Move ‘</a:t>
            </a:r>
            <a:r>
              <a:rPr lang="en-GB" sz="1800" dirty="0" err="1"/>
              <a:t>HoursOnSocialMedia</a:t>
            </a:r>
            <a:r>
              <a:rPr lang="en-GB" sz="1800" dirty="0"/>
              <a:t>’ to the right column as the Test Variable</a:t>
            </a:r>
          </a:p>
          <a:p>
            <a:pPr marL="285750" indent="-285750" algn="l">
              <a:buClrTx/>
              <a:buSzPct val="100000"/>
              <a:buFont typeface="Arial" panose="020B0604020202020204" pitchFamily="34" charset="0"/>
              <a:buChar char="•"/>
            </a:pPr>
            <a:r>
              <a:rPr lang="en-GB" sz="1800" dirty="0"/>
              <a:t>Select ‘Gender’ as the Grouping Variable</a:t>
            </a:r>
          </a:p>
          <a:p>
            <a:pPr marL="285750" indent="-285750" algn="l">
              <a:buClrTx/>
              <a:buSzPct val="100000"/>
              <a:buFont typeface="Arial" panose="020B0604020202020204" pitchFamily="34" charset="0"/>
              <a:buChar char="•"/>
            </a:pPr>
            <a:endParaRPr lang="en-GB" sz="1800" dirty="0"/>
          </a:p>
        </p:txBody>
      </p:sp>
      <p:pic>
        <p:nvPicPr>
          <p:cNvPr id="29" name="Picture 28">
            <a:extLst>
              <a:ext uri="{FF2B5EF4-FFF2-40B4-BE49-F238E27FC236}">
                <a16:creationId xmlns:a16="http://schemas.microsoft.com/office/drawing/2014/main" id="{869D3938-E087-49AD-81D8-F379B5C04C6B}"/>
              </a:ext>
            </a:extLst>
          </p:cNvPr>
          <p:cNvPicPr>
            <a:picLocks noChangeAspect="1"/>
          </p:cNvPicPr>
          <p:nvPr/>
        </p:nvPicPr>
        <p:blipFill>
          <a:blip r:embed="rId3"/>
          <a:stretch>
            <a:fillRect/>
          </a:stretch>
        </p:blipFill>
        <p:spPr>
          <a:xfrm>
            <a:off x="500330" y="2522492"/>
            <a:ext cx="3936261" cy="2465569"/>
          </a:xfrm>
          <a:prstGeom prst="rect">
            <a:avLst/>
          </a:prstGeom>
        </p:spPr>
      </p:pic>
      <p:pic>
        <p:nvPicPr>
          <p:cNvPr id="31" name="Picture 30">
            <a:extLst>
              <a:ext uri="{FF2B5EF4-FFF2-40B4-BE49-F238E27FC236}">
                <a16:creationId xmlns:a16="http://schemas.microsoft.com/office/drawing/2014/main" id="{B146099F-7F95-4C21-B702-C627476DD785}"/>
              </a:ext>
            </a:extLst>
          </p:cNvPr>
          <p:cNvPicPr>
            <a:picLocks noChangeAspect="1"/>
          </p:cNvPicPr>
          <p:nvPr/>
        </p:nvPicPr>
        <p:blipFill>
          <a:blip r:embed="rId4"/>
          <a:stretch>
            <a:fillRect/>
          </a:stretch>
        </p:blipFill>
        <p:spPr>
          <a:xfrm>
            <a:off x="4648078" y="2522492"/>
            <a:ext cx="3936261" cy="247422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Shape 648"/>
        <p:cNvGrpSpPr/>
        <p:nvPr/>
      </p:nvGrpSpPr>
      <p:grpSpPr>
        <a:xfrm>
          <a:off x="0" y="0"/>
          <a:ext cx="0" cy="0"/>
          <a:chOff x="0" y="0"/>
          <a:chExt cx="0" cy="0"/>
        </a:xfrm>
      </p:grpSpPr>
      <p:sp>
        <p:nvSpPr>
          <p:cNvPr id="653" name="Google Shape;653;p48"/>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sp>
        <p:nvSpPr>
          <p:cNvPr id="43" name="Google Shape;211;p32">
            <a:extLst>
              <a:ext uri="{FF2B5EF4-FFF2-40B4-BE49-F238E27FC236}">
                <a16:creationId xmlns:a16="http://schemas.microsoft.com/office/drawing/2014/main" id="{C9D22455-6AC4-402A-B2C6-704CB52882E6}"/>
              </a:ext>
            </a:extLst>
          </p:cNvPr>
          <p:cNvSpPr/>
          <p:nvPr/>
        </p:nvSpPr>
        <p:spPr>
          <a:xfrm>
            <a:off x="3888954" y="1977041"/>
            <a:ext cx="4961132" cy="1883941"/>
          </a:xfrm>
          <a:prstGeom prst="roundRect">
            <a:avLst>
              <a:gd name="adj" fmla="val 8492"/>
            </a:avLst>
          </a:prstGeom>
          <a:noFill/>
          <a:ln w="19050" cap="flat" cmpd="sng">
            <a:noFill/>
            <a:prstDash val="solid"/>
            <a:round/>
            <a:headEnd type="none" w="sm" len="sm"/>
            <a:tailEnd type="none" w="sm" len="sm"/>
          </a:ln>
        </p:spPr>
        <p:txBody>
          <a:bodyPr spcFirstLastPara="1" wrap="square" lIns="91425" tIns="91425" rIns="91425" bIns="91425" anchor="ctr" anchorCtr="0">
            <a:noAutofit/>
          </a:bodyPr>
          <a:lstStyle/>
          <a:p>
            <a:pPr marL="285750" indent="-285750" algn="l">
              <a:buClrTx/>
              <a:buSzPct val="100000"/>
              <a:buFont typeface="Arial" panose="020B0604020202020204" pitchFamily="34" charset="0"/>
              <a:buChar char="•"/>
            </a:pPr>
            <a:endParaRPr lang="en-GB" sz="1600" dirty="0"/>
          </a:p>
          <a:p>
            <a:pPr marL="285750" indent="-285750" algn="l">
              <a:buClrTx/>
              <a:buSzPct val="100000"/>
              <a:buFont typeface="Arial" panose="020B0604020202020204" pitchFamily="34" charset="0"/>
              <a:buChar char="•"/>
            </a:pPr>
            <a:r>
              <a:rPr lang="en-GB" sz="1600" dirty="0"/>
              <a:t>Click on </a:t>
            </a:r>
            <a:r>
              <a:rPr lang="en-GB" sz="1600" b="1" i="1" dirty="0"/>
              <a:t>Define Groups</a:t>
            </a:r>
          </a:p>
          <a:p>
            <a:pPr marL="285750" indent="-285750" algn="l">
              <a:buClrTx/>
              <a:buSzPct val="100000"/>
              <a:buFont typeface="Arial" panose="020B0604020202020204" pitchFamily="34" charset="0"/>
              <a:buChar char="•"/>
            </a:pPr>
            <a:endParaRPr lang="en-GB" sz="1600" b="1" i="1" dirty="0"/>
          </a:p>
          <a:p>
            <a:pPr marL="285750" indent="-285750" algn="l">
              <a:buClrTx/>
              <a:buSzPct val="100000"/>
              <a:buFont typeface="Arial" panose="020B0604020202020204" pitchFamily="34" charset="0"/>
              <a:buChar char="•"/>
            </a:pPr>
            <a:r>
              <a:rPr lang="en-GB" sz="1600" dirty="0"/>
              <a:t>Since female is coded as ‘1’, and male as ‘2’, type in ‘1’ and ‘2’ under groups 1 and 2, respectively (you can switch them around if you wish)</a:t>
            </a:r>
          </a:p>
          <a:p>
            <a:pPr marL="285750" indent="-285750" algn="l">
              <a:buClrTx/>
              <a:buSzPct val="100000"/>
              <a:buFont typeface="Arial" panose="020B0604020202020204" pitchFamily="34" charset="0"/>
              <a:buChar char="•"/>
            </a:pPr>
            <a:endParaRPr lang="en-GB" sz="1600" dirty="0"/>
          </a:p>
          <a:p>
            <a:pPr marL="285750" indent="-285750" algn="l">
              <a:buClrTx/>
              <a:buSzPct val="100000"/>
              <a:buFont typeface="Arial" panose="020B0604020202020204" pitchFamily="34" charset="0"/>
              <a:buChar char="•"/>
            </a:pPr>
            <a:r>
              <a:rPr lang="en-GB" sz="1600" dirty="0"/>
              <a:t>Click continue, and OK!</a:t>
            </a:r>
          </a:p>
          <a:p>
            <a:pPr marL="285750" indent="-285750" algn="l">
              <a:buClrTx/>
              <a:buSzPct val="100000"/>
              <a:buFont typeface="Arial" panose="020B0604020202020204" pitchFamily="34" charset="0"/>
              <a:buChar char="•"/>
            </a:pPr>
            <a:endParaRPr lang="en-GB" sz="1600" dirty="0"/>
          </a:p>
          <a:p>
            <a:pPr marL="285750" indent="-285750" algn="l">
              <a:buClrTx/>
              <a:buSzPct val="100000"/>
              <a:buFont typeface="Arial" panose="020B0604020202020204" pitchFamily="34" charset="0"/>
              <a:buChar char="•"/>
            </a:pPr>
            <a:endParaRPr lang="en-GB" sz="1600" dirty="0"/>
          </a:p>
        </p:txBody>
      </p:sp>
      <p:pic>
        <p:nvPicPr>
          <p:cNvPr id="7" name="Picture 6">
            <a:extLst>
              <a:ext uri="{FF2B5EF4-FFF2-40B4-BE49-F238E27FC236}">
                <a16:creationId xmlns:a16="http://schemas.microsoft.com/office/drawing/2014/main" id="{80083D4D-7636-4A01-B94D-9AB6AA862A9F}"/>
              </a:ext>
            </a:extLst>
          </p:cNvPr>
          <p:cNvPicPr>
            <a:picLocks noChangeAspect="1"/>
          </p:cNvPicPr>
          <p:nvPr/>
        </p:nvPicPr>
        <p:blipFill>
          <a:blip r:embed="rId3"/>
          <a:stretch>
            <a:fillRect/>
          </a:stretch>
        </p:blipFill>
        <p:spPr>
          <a:xfrm>
            <a:off x="713225" y="1751888"/>
            <a:ext cx="2768816" cy="2334248"/>
          </a:xfrm>
          <a:prstGeom prst="rect">
            <a:avLst/>
          </a:prstGeom>
        </p:spPr>
      </p:pic>
    </p:spTree>
    <p:extLst>
      <p:ext uri="{BB962C8B-B14F-4D97-AF65-F5344CB8AC3E}">
        <p14:creationId xmlns:p14="http://schemas.microsoft.com/office/powerpoint/2010/main" val="145385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Shape 176"/>
        <p:cNvGrpSpPr/>
        <p:nvPr/>
      </p:nvGrpSpPr>
      <p:grpSpPr>
        <a:xfrm>
          <a:off x="0" y="0"/>
          <a:ext cx="0" cy="0"/>
          <a:chOff x="0" y="0"/>
          <a:chExt cx="0" cy="0"/>
        </a:xfrm>
      </p:grpSpPr>
      <p:sp>
        <p:nvSpPr>
          <p:cNvPr id="4" name="TextBox 3">
            <a:extLst>
              <a:ext uri="{FF2B5EF4-FFF2-40B4-BE49-F238E27FC236}">
                <a16:creationId xmlns:a16="http://schemas.microsoft.com/office/drawing/2014/main" id="{71845459-5774-45D2-8298-85AF6D88F880}"/>
              </a:ext>
            </a:extLst>
          </p:cNvPr>
          <p:cNvSpPr txBox="1"/>
          <p:nvPr/>
        </p:nvSpPr>
        <p:spPr>
          <a:xfrm>
            <a:off x="226408" y="2830238"/>
            <a:ext cx="3009948" cy="2462213"/>
          </a:xfrm>
          <a:prstGeom prst="rect">
            <a:avLst/>
          </a:prstGeom>
          <a:noFill/>
        </p:spPr>
        <p:txBody>
          <a:bodyPr wrap="square" rtlCol="0">
            <a:spAutoFit/>
          </a:bodyPr>
          <a:lstStyle/>
          <a:p>
            <a:r>
              <a:rPr lang="en-SG" dirty="0"/>
              <a:t>This is to evaluate if the variances between 2 groups were significantly different from each other (Assumption test for homogeneity of Variance)</a:t>
            </a:r>
          </a:p>
          <a:p>
            <a:endParaRPr lang="en-SG" i="1" dirty="0"/>
          </a:p>
          <a:p>
            <a:r>
              <a:rPr lang="en-SG" i="1" dirty="0"/>
              <a:t>p-</a:t>
            </a:r>
            <a:r>
              <a:rPr lang="en-SG" dirty="0"/>
              <a:t>value was .378, which is larger than .05, indicating assumed equality of variances. Hence we focus on this row</a:t>
            </a:r>
          </a:p>
          <a:p>
            <a:endParaRPr lang="en-SG" dirty="0"/>
          </a:p>
        </p:txBody>
      </p:sp>
      <p:sp>
        <p:nvSpPr>
          <p:cNvPr id="177" name="Google Shape;177;p29"/>
          <p:cNvSpPr txBox="1">
            <a:spLocks noGrp="1"/>
          </p:cNvSpPr>
          <p:nvPr>
            <p:ph type="title"/>
          </p:nvPr>
        </p:nvSpPr>
        <p:spPr>
          <a:xfrm>
            <a:off x="713225" y="539500"/>
            <a:ext cx="7717500" cy="57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latin typeface="Roboto"/>
              <a:ea typeface="Roboto"/>
              <a:cs typeface="Roboto"/>
              <a:sym typeface="Roboto"/>
            </a:endParaRPr>
          </a:p>
        </p:txBody>
      </p:sp>
      <p:pic>
        <p:nvPicPr>
          <p:cNvPr id="3" name="Picture 2">
            <a:extLst>
              <a:ext uri="{FF2B5EF4-FFF2-40B4-BE49-F238E27FC236}">
                <a16:creationId xmlns:a16="http://schemas.microsoft.com/office/drawing/2014/main" id="{ECAC8729-3508-4577-B1C3-97806E98B679}"/>
              </a:ext>
            </a:extLst>
          </p:cNvPr>
          <p:cNvPicPr>
            <a:picLocks noChangeAspect="1"/>
          </p:cNvPicPr>
          <p:nvPr/>
        </p:nvPicPr>
        <p:blipFill>
          <a:blip r:embed="rId3"/>
          <a:stretch>
            <a:fillRect/>
          </a:stretch>
        </p:blipFill>
        <p:spPr>
          <a:xfrm>
            <a:off x="639886" y="1336852"/>
            <a:ext cx="7987612" cy="1486402"/>
          </a:xfrm>
          <a:prstGeom prst="rect">
            <a:avLst/>
          </a:prstGeom>
        </p:spPr>
      </p:pic>
      <p:sp>
        <p:nvSpPr>
          <p:cNvPr id="15" name="Rectangle: Rounded Corners 14">
            <a:extLst>
              <a:ext uri="{FF2B5EF4-FFF2-40B4-BE49-F238E27FC236}">
                <a16:creationId xmlns:a16="http://schemas.microsoft.com/office/drawing/2014/main" id="{16DB92C7-76C2-41F9-BBF1-4548346D01C3}"/>
              </a:ext>
            </a:extLst>
          </p:cNvPr>
          <p:cNvSpPr/>
          <p:nvPr/>
        </p:nvSpPr>
        <p:spPr>
          <a:xfrm>
            <a:off x="2861269" y="2012314"/>
            <a:ext cx="1274287" cy="43804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16" name="Rectangle: Rounded Corners 15">
            <a:extLst>
              <a:ext uri="{FF2B5EF4-FFF2-40B4-BE49-F238E27FC236}">
                <a16:creationId xmlns:a16="http://schemas.microsoft.com/office/drawing/2014/main" id="{19BF9828-46AC-43FB-A06F-8E3A8E86C023}"/>
              </a:ext>
            </a:extLst>
          </p:cNvPr>
          <p:cNvSpPr/>
          <p:nvPr/>
        </p:nvSpPr>
        <p:spPr>
          <a:xfrm>
            <a:off x="115038" y="2792774"/>
            <a:ext cx="3099319" cy="230500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cxnSp>
        <p:nvCxnSpPr>
          <p:cNvPr id="7" name="Straight Arrow Connector 6">
            <a:extLst>
              <a:ext uri="{FF2B5EF4-FFF2-40B4-BE49-F238E27FC236}">
                <a16:creationId xmlns:a16="http://schemas.microsoft.com/office/drawing/2014/main" id="{C7324FB6-EF9C-4199-976B-8FE13B002243}"/>
              </a:ext>
            </a:extLst>
          </p:cNvPr>
          <p:cNvCxnSpPr>
            <a:cxnSpLocks/>
            <a:stCxn id="16" idx="0"/>
            <a:endCxn id="15" idx="2"/>
          </p:cNvCxnSpPr>
          <p:nvPr/>
        </p:nvCxnSpPr>
        <p:spPr>
          <a:xfrm flipV="1">
            <a:off x="1664698" y="2450354"/>
            <a:ext cx="1833715" cy="342420"/>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17">
            <a:extLst>
              <a:ext uri="{FF2B5EF4-FFF2-40B4-BE49-F238E27FC236}">
                <a16:creationId xmlns:a16="http://schemas.microsoft.com/office/drawing/2014/main" id="{F73954D8-7E54-4793-9117-379BE590B776}"/>
              </a:ext>
            </a:extLst>
          </p:cNvPr>
          <p:cNvSpPr/>
          <p:nvPr/>
        </p:nvSpPr>
        <p:spPr>
          <a:xfrm>
            <a:off x="4289667" y="2196113"/>
            <a:ext cx="1511745" cy="18379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19" name="Rectangle: Rounded Corners 18">
            <a:extLst>
              <a:ext uri="{FF2B5EF4-FFF2-40B4-BE49-F238E27FC236}">
                <a16:creationId xmlns:a16="http://schemas.microsoft.com/office/drawing/2014/main" id="{08251878-6F45-4F4E-A0DE-5B8249791039}"/>
              </a:ext>
            </a:extLst>
          </p:cNvPr>
          <p:cNvSpPr/>
          <p:nvPr/>
        </p:nvSpPr>
        <p:spPr>
          <a:xfrm>
            <a:off x="3546327" y="2994506"/>
            <a:ext cx="2166899" cy="195438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9" name="TextBox 8">
            <a:extLst>
              <a:ext uri="{FF2B5EF4-FFF2-40B4-BE49-F238E27FC236}">
                <a16:creationId xmlns:a16="http://schemas.microsoft.com/office/drawing/2014/main" id="{334BAE48-FF54-4B4E-8894-12B3298B4FBF}"/>
              </a:ext>
            </a:extLst>
          </p:cNvPr>
          <p:cNvSpPr txBox="1"/>
          <p:nvPr/>
        </p:nvSpPr>
        <p:spPr>
          <a:xfrm>
            <a:off x="3658797" y="3064948"/>
            <a:ext cx="2054430" cy="1815882"/>
          </a:xfrm>
          <a:prstGeom prst="rect">
            <a:avLst/>
          </a:prstGeom>
          <a:noFill/>
        </p:spPr>
        <p:txBody>
          <a:bodyPr wrap="square" rtlCol="0">
            <a:spAutoFit/>
          </a:bodyPr>
          <a:lstStyle/>
          <a:p>
            <a:r>
              <a:rPr lang="en-SG" i="1" dirty="0"/>
              <a:t>t </a:t>
            </a:r>
            <a:r>
              <a:rPr lang="en-SG" dirty="0"/>
              <a:t>value = 8.12, </a:t>
            </a:r>
            <a:r>
              <a:rPr lang="en-SG" i="1" dirty="0" err="1"/>
              <a:t>df</a:t>
            </a:r>
            <a:r>
              <a:rPr lang="en-SG" dirty="0"/>
              <a:t> = 48, and </a:t>
            </a:r>
            <a:r>
              <a:rPr lang="en-SG" i="1" dirty="0"/>
              <a:t>p</a:t>
            </a:r>
            <a:r>
              <a:rPr lang="en-SG" dirty="0"/>
              <a:t> value &lt;.001.</a:t>
            </a:r>
          </a:p>
          <a:p>
            <a:endParaRPr lang="en-SG" dirty="0"/>
          </a:p>
          <a:p>
            <a:r>
              <a:rPr lang="en-SG" dirty="0"/>
              <a:t>This means there was a significant difference on social media usage in a day between males and females</a:t>
            </a:r>
          </a:p>
        </p:txBody>
      </p:sp>
      <p:cxnSp>
        <p:nvCxnSpPr>
          <p:cNvPr id="22" name="Straight Arrow Connector 21">
            <a:extLst>
              <a:ext uri="{FF2B5EF4-FFF2-40B4-BE49-F238E27FC236}">
                <a16:creationId xmlns:a16="http://schemas.microsoft.com/office/drawing/2014/main" id="{3BC8F674-D29C-4BF3-836F-0834CBAF553D}"/>
              </a:ext>
            </a:extLst>
          </p:cNvPr>
          <p:cNvCxnSpPr>
            <a:cxnSpLocks/>
            <a:stCxn id="19" idx="0"/>
            <a:endCxn id="18" idx="2"/>
          </p:cNvCxnSpPr>
          <p:nvPr/>
        </p:nvCxnSpPr>
        <p:spPr>
          <a:xfrm flipV="1">
            <a:off x="4629777" y="2379912"/>
            <a:ext cx="415763" cy="614594"/>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7F1DFC06-1B8A-45CA-8AD6-87FE82E179BB}"/>
              </a:ext>
            </a:extLst>
          </p:cNvPr>
          <p:cNvPicPr>
            <a:picLocks noChangeAspect="1"/>
          </p:cNvPicPr>
          <p:nvPr/>
        </p:nvPicPr>
        <p:blipFill>
          <a:blip r:embed="rId4"/>
          <a:stretch>
            <a:fillRect/>
          </a:stretch>
        </p:blipFill>
        <p:spPr>
          <a:xfrm>
            <a:off x="5801412" y="2885092"/>
            <a:ext cx="3219696" cy="834958"/>
          </a:xfrm>
          <a:prstGeom prst="rect">
            <a:avLst/>
          </a:prstGeom>
        </p:spPr>
      </p:pic>
      <p:sp>
        <p:nvSpPr>
          <p:cNvPr id="30" name="Rectangle: Rounded Corners 29">
            <a:extLst>
              <a:ext uri="{FF2B5EF4-FFF2-40B4-BE49-F238E27FC236}">
                <a16:creationId xmlns:a16="http://schemas.microsoft.com/office/drawing/2014/main" id="{73593370-1CFA-47A4-BD0A-2D2EA34BC5CC}"/>
              </a:ext>
            </a:extLst>
          </p:cNvPr>
          <p:cNvSpPr/>
          <p:nvPr/>
        </p:nvSpPr>
        <p:spPr>
          <a:xfrm>
            <a:off x="6135669" y="3910985"/>
            <a:ext cx="2679558" cy="10631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cxnSp>
        <p:nvCxnSpPr>
          <p:cNvPr id="31" name="Straight Arrow Connector 30">
            <a:extLst>
              <a:ext uri="{FF2B5EF4-FFF2-40B4-BE49-F238E27FC236}">
                <a16:creationId xmlns:a16="http://schemas.microsoft.com/office/drawing/2014/main" id="{CB23C5A8-1BBE-4E7F-A2CA-DAE956CBCC66}"/>
              </a:ext>
            </a:extLst>
          </p:cNvPr>
          <p:cNvCxnSpPr>
            <a:cxnSpLocks/>
            <a:stCxn id="30" idx="0"/>
            <a:endCxn id="34" idx="2"/>
          </p:cNvCxnSpPr>
          <p:nvPr/>
        </p:nvCxnSpPr>
        <p:spPr>
          <a:xfrm flipV="1">
            <a:off x="7475448" y="3720050"/>
            <a:ext cx="130241" cy="190935"/>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E62CB596-BA02-4423-A1F4-5363F450AF0C}"/>
              </a:ext>
            </a:extLst>
          </p:cNvPr>
          <p:cNvSpPr/>
          <p:nvPr/>
        </p:nvSpPr>
        <p:spPr>
          <a:xfrm>
            <a:off x="7392744" y="3185044"/>
            <a:ext cx="425890" cy="53500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35" name="TextBox 34">
            <a:extLst>
              <a:ext uri="{FF2B5EF4-FFF2-40B4-BE49-F238E27FC236}">
                <a16:creationId xmlns:a16="http://schemas.microsoft.com/office/drawing/2014/main" id="{2B7F393C-60D6-4D0F-91F3-D03D2AAD1CC6}"/>
              </a:ext>
            </a:extLst>
          </p:cNvPr>
          <p:cNvSpPr txBox="1"/>
          <p:nvPr/>
        </p:nvSpPr>
        <p:spPr>
          <a:xfrm>
            <a:off x="6212491" y="3978906"/>
            <a:ext cx="2510459" cy="954107"/>
          </a:xfrm>
          <a:prstGeom prst="rect">
            <a:avLst/>
          </a:prstGeom>
          <a:noFill/>
        </p:spPr>
        <p:txBody>
          <a:bodyPr wrap="square" rtlCol="0">
            <a:spAutoFit/>
          </a:bodyPr>
          <a:lstStyle/>
          <a:p>
            <a:r>
              <a:rPr lang="en-SG" dirty="0"/>
              <a:t>Females spent more time on social media per day compared to males (almost double the time!)</a:t>
            </a:r>
          </a:p>
        </p:txBody>
      </p:sp>
    </p:spTree>
    <p:extLst>
      <p:ext uri="{BB962C8B-B14F-4D97-AF65-F5344CB8AC3E}">
        <p14:creationId xmlns:p14="http://schemas.microsoft.com/office/powerpoint/2010/main" val="3382923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Shape 619"/>
        <p:cNvGrpSpPr/>
        <p:nvPr/>
      </p:nvGrpSpPr>
      <p:grpSpPr>
        <a:xfrm>
          <a:off x="0" y="0"/>
          <a:ext cx="0" cy="0"/>
          <a:chOff x="0" y="0"/>
          <a:chExt cx="0" cy="0"/>
        </a:xfrm>
      </p:grpSpPr>
      <p:sp>
        <p:nvSpPr>
          <p:cNvPr id="7" name="Google Shape;252;p35">
            <a:extLst>
              <a:ext uri="{FF2B5EF4-FFF2-40B4-BE49-F238E27FC236}">
                <a16:creationId xmlns:a16="http://schemas.microsoft.com/office/drawing/2014/main" id="{92E4E618-F921-465F-BC95-2E3D61E2AAE2}"/>
              </a:ext>
            </a:extLst>
          </p:cNvPr>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800" dirty="0">
                <a:solidFill>
                  <a:srgbClr val="005ABB"/>
                </a:solidFill>
              </a:rPr>
              <a:t>Write-up</a:t>
            </a:r>
            <a:endParaRPr sz="2800" dirty="0">
              <a:solidFill>
                <a:srgbClr val="005ABB"/>
              </a:solidFill>
            </a:endParaRPr>
          </a:p>
        </p:txBody>
      </p:sp>
      <p:sp>
        <p:nvSpPr>
          <p:cNvPr id="6" name="TextBox 5">
            <a:extLst>
              <a:ext uri="{FF2B5EF4-FFF2-40B4-BE49-F238E27FC236}">
                <a16:creationId xmlns:a16="http://schemas.microsoft.com/office/drawing/2014/main" id="{DFACC7E0-43AA-4848-B0EF-90B749828E65}"/>
              </a:ext>
            </a:extLst>
          </p:cNvPr>
          <p:cNvSpPr txBox="1"/>
          <p:nvPr/>
        </p:nvSpPr>
        <p:spPr>
          <a:xfrm>
            <a:off x="511629" y="1907997"/>
            <a:ext cx="8632371" cy="923330"/>
          </a:xfrm>
          <a:prstGeom prst="rect">
            <a:avLst/>
          </a:prstGeom>
          <a:noFill/>
        </p:spPr>
        <p:txBody>
          <a:bodyPr wrap="square" rtlCol="0">
            <a:spAutoFit/>
          </a:bodyPr>
          <a:lstStyle/>
          <a:p>
            <a:pPr lvl="0" algn="ctr">
              <a:buClr>
                <a:schemeClr val="dk1"/>
              </a:buClr>
              <a:buSzPts val="1100"/>
            </a:pPr>
            <a:r>
              <a:rPr lang="en-AU" sz="1800" dirty="0">
                <a:solidFill>
                  <a:schemeClr val="tx1"/>
                </a:solidFill>
              </a:rPr>
              <a:t>An example write-up is available on:</a:t>
            </a:r>
          </a:p>
          <a:p>
            <a:pPr lvl="0" algn="ctr">
              <a:buClr>
                <a:schemeClr val="dk1"/>
              </a:buClr>
              <a:buSzPts val="1100"/>
            </a:pPr>
            <a:endParaRPr lang="en-AU" sz="1800" dirty="0">
              <a:solidFill>
                <a:schemeClr val="tx1"/>
              </a:solidFill>
            </a:endParaRPr>
          </a:p>
          <a:p>
            <a:pPr marL="0" lvl="0" indent="0">
              <a:buClr>
                <a:schemeClr val="dk1"/>
              </a:buClr>
              <a:buSzPts val="1100"/>
            </a:pPr>
            <a:r>
              <a:rPr lang="en-AU" sz="1800" b="1" dirty="0">
                <a:solidFill>
                  <a:schemeClr val="tx1"/>
                </a:solidFill>
              </a:rPr>
              <a:t>JCUS Learning Centre website -&gt; Statistics and Mathematics Support</a:t>
            </a:r>
          </a:p>
        </p:txBody>
      </p:sp>
    </p:spTree>
    <p:extLst>
      <p:ext uri="{BB962C8B-B14F-4D97-AF65-F5344CB8AC3E}">
        <p14:creationId xmlns:p14="http://schemas.microsoft.com/office/powerpoint/2010/main" val="3335720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Shape 243"/>
        <p:cNvGrpSpPr/>
        <p:nvPr/>
      </p:nvGrpSpPr>
      <p:grpSpPr>
        <a:xfrm>
          <a:off x="0" y="0"/>
          <a:ext cx="0" cy="0"/>
          <a:chOff x="0" y="0"/>
          <a:chExt cx="0" cy="0"/>
        </a:xfrm>
      </p:grpSpPr>
      <p:grpSp>
        <p:nvGrpSpPr>
          <p:cNvPr id="244" name="Google Shape;244;p35"/>
          <p:cNvGrpSpPr/>
          <p:nvPr/>
        </p:nvGrpSpPr>
        <p:grpSpPr>
          <a:xfrm>
            <a:off x="-57600" y="1715238"/>
            <a:ext cx="9259200" cy="2209136"/>
            <a:chOff x="-57600" y="1715238"/>
            <a:chExt cx="9259200" cy="2209136"/>
          </a:xfrm>
        </p:grpSpPr>
        <p:sp>
          <p:nvSpPr>
            <p:cNvPr id="245" name="Google Shape;245;p35"/>
            <p:cNvSpPr/>
            <p:nvPr/>
          </p:nvSpPr>
          <p:spPr>
            <a:xfrm rot="10800000">
              <a:off x="6540450"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5"/>
            <p:cNvSpPr/>
            <p:nvPr/>
          </p:nvSpPr>
          <p:spPr>
            <a:xfrm>
              <a:off x="4099725" y="2884336"/>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5"/>
            <p:cNvSpPr/>
            <p:nvPr/>
          </p:nvSpPr>
          <p:spPr>
            <a:xfrm rot="10800000">
              <a:off x="1650131"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8" name="Google Shape;248;p35"/>
            <p:cNvCxnSpPr/>
            <p:nvPr/>
          </p:nvCxnSpPr>
          <p:spPr>
            <a:xfrm>
              <a:off x="25128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49" name="Google Shape;249;p35"/>
            <p:cNvCxnSpPr/>
            <p:nvPr/>
          </p:nvCxnSpPr>
          <p:spPr>
            <a:xfrm>
              <a:off x="7405200" y="2209050"/>
              <a:ext cx="1796400" cy="13446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50" name="Google Shape;250;p35"/>
            <p:cNvCxnSpPr/>
            <p:nvPr/>
          </p:nvCxnSpPr>
          <p:spPr>
            <a:xfrm flipH="1">
              <a:off x="49590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51" name="Google Shape;251;p35"/>
            <p:cNvCxnSpPr/>
            <p:nvPr/>
          </p:nvCxnSpPr>
          <p:spPr>
            <a:xfrm flipH="1">
              <a:off x="-57600" y="2209050"/>
              <a:ext cx="1702800" cy="1308900"/>
            </a:xfrm>
            <a:prstGeom prst="bentConnector3">
              <a:avLst>
                <a:gd name="adj1" fmla="val 50000"/>
              </a:avLst>
            </a:prstGeom>
            <a:noFill/>
            <a:ln w="19050" cap="flat" cmpd="sng">
              <a:solidFill>
                <a:schemeClr val="accent3"/>
              </a:solidFill>
              <a:prstDash val="solid"/>
              <a:round/>
              <a:headEnd type="none" w="med" len="med"/>
              <a:tailEnd type="none" w="med" len="med"/>
            </a:ln>
          </p:spPr>
        </p:cxnSp>
      </p:grpSp>
      <p:sp>
        <p:nvSpPr>
          <p:cNvPr id="252" name="Google Shape;252;p3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Types of </a:t>
            </a:r>
            <a:r>
              <a:rPr lang="en" i="1" dirty="0">
                <a:solidFill>
                  <a:srgbClr val="005ABB"/>
                </a:solidFill>
              </a:rPr>
              <a:t>t</a:t>
            </a:r>
            <a:r>
              <a:rPr lang="en" dirty="0">
                <a:solidFill>
                  <a:srgbClr val="005ABB"/>
                </a:solidFill>
              </a:rPr>
              <a:t>-tests </a:t>
            </a:r>
            <a:endParaRPr dirty="0">
              <a:solidFill>
                <a:srgbClr val="005ABB"/>
              </a:solidFill>
            </a:endParaRPr>
          </a:p>
        </p:txBody>
      </p:sp>
      <p:sp>
        <p:nvSpPr>
          <p:cNvPr id="253" name="Google Shape;253;p35"/>
          <p:cNvSpPr txBox="1">
            <a:spLocks noGrp="1"/>
          </p:cNvSpPr>
          <p:nvPr>
            <p:ph type="title" idx="2"/>
          </p:nvPr>
        </p:nvSpPr>
        <p:spPr>
          <a:xfrm>
            <a:off x="1365450" y="1783950"/>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1</a:t>
            </a:r>
            <a:endParaRPr sz="4800" dirty="0">
              <a:solidFill>
                <a:srgbClr val="000000"/>
              </a:solidFill>
            </a:endParaRPr>
          </a:p>
        </p:txBody>
      </p:sp>
      <p:sp>
        <p:nvSpPr>
          <p:cNvPr id="254" name="Google Shape;254;p35"/>
          <p:cNvSpPr txBox="1">
            <a:spLocks noGrp="1"/>
          </p:cNvSpPr>
          <p:nvPr>
            <p:ph type="title" idx="3"/>
          </p:nvPr>
        </p:nvSpPr>
        <p:spPr>
          <a:xfrm>
            <a:off x="3811650" y="3104713"/>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2</a:t>
            </a:r>
            <a:endParaRPr sz="4800" dirty="0">
              <a:solidFill>
                <a:srgbClr val="000000"/>
              </a:solidFill>
            </a:endParaRPr>
          </a:p>
        </p:txBody>
      </p:sp>
      <p:sp>
        <p:nvSpPr>
          <p:cNvPr id="255" name="Google Shape;255;p35"/>
          <p:cNvSpPr txBox="1">
            <a:spLocks noGrp="1"/>
          </p:cNvSpPr>
          <p:nvPr>
            <p:ph type="title" idx="4"/>
          </p:nvPr>
        </p:nvSpPr>
        <p:spPr>
          <a:xfrm>
            <a:off x="6257850" y="1783950"/>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70C0"/>
                </a:solidFill>
              </a:rPr>
              <a:t>3</a:t>
            </a:r>
            <a:endParaRPr sz="4800" dirty="0">
              <a:solidFill>
                <a:srgbClr val="0070C0"/>
              </a:solidFill>
            </a:endParaRPr>
          </a:p>
        </p:txBody>
      </p:sp>
      <p:sp>
        <p:nvSpPr>
          <p:cNvPr id="256" name="Google Shape;256;p35"/>
          <p:cNvSpPr txBox="1">
            <a:spLocks noGrp="1"/>
          </p:cNvSpPr>
          <p:nvPr>
            <p:ph type="title" idx="5"/>
          </p:nvPr>
        </p:nvSpPr>
        <p:spPr>
          <a:xfrm>
            <a:off x="958200" y="2852504"/>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One sample </a:t>
            </a:r>
            <a:r>
              <a:rPr lang="en" i="1" dirty="0">
                <a:solidFill>
                  <a:srgbClr val="000000"/>
                </a:solidFill>
              </a:rPr>
              <a:t>t</a:t>
            </a:r>
            <a:r>
              <a:rPr lang="en" dirty="0">
                <a:solidFill>
                  <a:srgbClr val="000000"/>
                </a:solidFill>
              </a:rPr>
              <a:t>-test</a:t>
            </a:r>
            <a:endParaRPr dirty="0">
              <a:solidFill>
                <a:srgbClr val="000000"/>
              </a:solidFill>
            </a:endParaRPr>
          </a:p>
        </p:txBody>
      </p:sp>
      <p:sp>
        <p:nvSpPr>
          <p:cNvPr id="258" name="Google Shape;258;p35"/>
          <p:cNvSpPr txBox="1">
            <a:spLocks noGrp="1"/>
          </p:cNvSpPr>
          <p:nvPr>
            <p:ph type="title" idx="6"/>
          </p:nvPr>
        </p:nvSpPr>
        <p:spPr>
          <a:xfrm>
            <a:off x="3404397" y="2082722"/>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Between subjects </a:t>
            </a:r>
            <a:br>
              <a:rPr lang="en" dirty="0">
                <a:solidFill>
                  <a:srgbClr val="000000"/>
                </a:solidFill>
              </a:rPr>
            </a:br>
            <a:r>
              <a:rPr lang="en" i="1" dirty="0">
                <a:solidFill>
                  <a:srgbClr val="000000"/>
                </a:solidFill>
              </a:rPr>
              <a:t>t</a:t>
            </a:r>
            <a:r>
              <a:rPr lang="en" dirty="0">
                <a:solidFill>
                  <a:srgbClr val="000000"/>
                </a:solidFill>
              </a:rPr>
              <a:t> -test</a:t>
            </a:r>
            <a:endParaRPr dirty="0">
              <a:solidFill>
                <a:srgbClr val="000000"/>
              </a:solidFill>
            </a:endParaRPr>
          </a:p>
        </p:txBody>
      </p:sp>
      <p:sp>
        <p:nvSpPr>
          <p:cNvPr id="260" name="Google Shape;260;p35"/>
          <p:cNvSpPr txBox="1">
            <a:spLocks noGrp="1"/>
          </p:cNvSpPr>
          <p:nvPr>
            <p:ph type="title" idx="8"/>
          </p:nvPr>
        </p:nvSpPr>
        <p:spPr>
          <a:xfrm>
            <a:off x="5850609" y="2852506"/>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70C0"/>
                </a:solidFill>
              </a:rPr>
              <a:t>Within subjects</a:t>
            </a:r>
            <a:br>
              <a:rPr lang="en" dirty="0">
                <a:solidFill>
                  <a:srgbClr val="0070C0"/>
                </a:solidFill>
              </a:rPr>
            </a:br>
            <a:r>
              <a:rPr lang="en" i="1" dirty="0">
                <a:solidFill>
                  <a:srgbClr val="0070C0"/>
                </a:solidFill>
              </a:rPr>
              <a:t>t</a:t>
            </a:r>
            <a:r>
              <a:rPr lang="en" dirty="0">
                <a:solidFill>
                  <a:srgbClr val="0070C0"/>
                </a:solidFill>
              </a:rPr>
              <a:t>-test</a:t>
            </a:r>
            <a:endParaRPr dirty="0">
              <a:solidFill>
                <a:srgbClr val="0070C0"/>
              </a:solidFill>
            </a:endParaRPr>
          </a:p>
        </p:txBody>
      </p:sp>
    </p:spTree>
    <p:extLst>
      <p:ext uri="{BB962C8B-B14F-4D97-AF65-F5344CB8AC3E}">
        <p14:creationId xmlns:p14="http://schemas.microsoft.com/office/powerpoint/2010/main" val="1618743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3. Within Subjects </a:t>
            </a:r>
            <a:r>
              <a:rPr lang="en" i="1" dirty="0">
                <a:solidFill>
                  <a:srgbClr val="005ABB"/>
                </a:solidFill>
              </a:rPr>
              <a:t>t</a:t>
            </a:r>
            <a:r>
              <a:rPr lang="en" dirty="0">
                <a:solidFill>
                  <a:srgbClr val="005ABB"/>
                </a:solidFill>
              </a:rPr>
              <a:t>-test</a:t>
            </a:r>
            <a:endParaRPr dirty="0">
              <a:solidFill>
                <a:srgbClr val="005ABB"/>
              </a:solidFill>
            </a:endParaRPr>
          </a:p>
        </p:txBody>
      </p:sp>
      <p:sp>
        <p:nvSpPr>
          <p:cNvPr id="47" name="Google Shape;178;p29">
            <a:extLst>
              <a:ext uri="{FF2B5EF4-FFF2-40B4-BE49-F238E27FC236}">
                <a16:creationId xmlns:a16="http://schemas.microsoft.com/office/drawing/2014/main" id="{7A537ACD-6E78-4E75-BC2B-B09999214025}"/>
              </a:ext>
            </a:extLst>
          </p:cNvPr>
          <p:cNvSpPr txBox="1">
            <a:spLocks/>
          </p:cNvSpPr>
          <p:nvPr/>
        </p:nvSpPr>
        <p:spPr>
          <a:xfrm>
            <a:off x="897522" y="1562877"/>
            <a:ext cx="7717500" cy="2635899"/>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lgn="l">
              <a:buClr>
                <a:schemeClr val="dk1"/>
              </a:buClr>
              <a:buSzPts val="1100"/>
              <a:buFont typeface="Arial"/>
              <a:buNone/>
            </a:pPr>
            <a:endParaRPr lang="en-GB" dirty="0">
              <a:solidFill>
                <a:srgbClr val="000000"/>
              </a:solidFill>
            </a:endParaRPr>
          </a:p>
          <a:p>
            <a:pPr algn="l"/>
            <a:r>
              <a:rPr lang="en-SG" sz="2000" dirty="0">
                <a:solidFill>
                  <a:srgbClr val="000000"/>
                </a:solidFill>
              </a:rPr>
              <a:t>     Also known as paired samples </a:t>
            </a:r>
            <a:r>
              <a:rPr lang="en-SG" sz="2000" i="1" dirty="0">
                <a:solidFill>
                  <a:srgbClr val="000000"/>
                </a:solidFill>
              </a:rPr>
              <a:t>t</a:t>
            </a:r>
            <a:r>
              <a:rPr lang="en-SG" sz="2000" dirty="0">
                <a:solidFill>
                  <a:srgbClr val="000000"/>
                </a:solidFill>
              </a:rPr>
              <a:t>-test, it is used to compare groups which are related (e.g., same person; before and after a treatment)</a:t>
            </a:r>
          </a:p>
          <a:p>
            <a:pPr indent="-304800" algn="l">
              <a:buSzPts val="1200"/>
              <a:buFont typeface="Lato"/>
              <a:buChar char="●"/>
            </a:pPr>
            <a:endParaRPr lang="en-GB" dirty="0">
              <a:solidFill>
                <a:srgbClr val="000000"/>
              </a:solidFill>
            </a:endParaRPr>
          </a:p>
          <a:p>
            <a:pPr indent="-304800" algn="l">
              <a:buSzPts val="1200"/>
              <a:buFont typeface="Lato"/>
              <a:buChar char="●"/>
            </a:pPr>
            <a:endParaRPr lang="en-GB" dirty="0">
              <a:solidFill>
                <a:srgbClr val="000000"/>
              </a:solidFill>
            </a:endParaRPr>
          </a:p>
          <a:p>
            <a:pPr indent="-304800" algn="l">
              <a:buSzPts val="1200"/>
              <a:buFont typeface="Lato"/>
              <a:buChar char="●"/>
            </a:pPr>
            <a:endParaRPr lang="en-GB" dirty="0">
              <a:solidFill>
                <a:srgbClr val="000000"/>
              </a:solidFill>
            </a:endParaRPr>
          </a:p>
          <a:p>
            <a:pPr indent="-304800" algn="l">
              <a:buSzPts val="1200"/>
              <a:buFont typeface="Lato"/>
              <a:buChar char="●"/>
            </a:pPr>
            <a:endParaRPr lang="en-GB" dirty="0">
              <a:solidFill>
                <a:srgbClr val="000000"/>
              </a:solidFill>
            </a:endParaRPr>
          </a:p>
          <a:p>
            <a:pPr indent="-304800" algn="l">
              <a:buSzPts val="1200"/>
              <a:buFont typeface="Lato"/>
              <a:buChar char="●"/>
            </a:pPr>
            <a:endParaRPr lang="en-GB" dirty="0">
              <a:solidFill>
                <a:srgbClr val="000000"/>
              </a:solidFill>
            </a:endParaRPr>
          </a:p>
          <a:p>
            <a:pPr indent="-304800" algn="l">
              <a:buSzPts val="1200"/>
              <a:buFont typeface="Lato"/>
              <a:buChar char="●"/>
            </a:pPr>
            <a:endParaRPr lang="en-GB" dirty="0">
              <a:solidFill>
                <a:srgbClr val="000000"/>
              </a:solidFill>
            </a:endParaRPr>
          </a:p>
        </p:txBody>
      </p:sp>
      <p:grpSp>
        <p:nvGrpSpPr>
          <p:cNvPr id="49" name="Google Shape;9342;p65">
            <a:extLst>
              <a:ext uri="{FF2B5EF4-FFF2-40B4-BE49-F238E27FC236}">
                <a16:creationId xmlns:a16="http://schemas.microsoft.com/office/drawing/2014/main" id="{3FD70F56-154F-450A-9503-432774F15C82}"/>
              </a:ext>
            </a:extLst>
          </p:cNvPr>
          <p:cNvGrpSpPr/>
          <p:nvPr/>
        </p:nvGrpSpPr>
        <p:grpSpPr>
          <a:xfrm>
            <a:off x="713225" y="2190647"/>
            <a:ext cx="380241" cy="371793"/>
            <a:chOff x="-42430625" y="1949750"/>
            <a:chExt cx="322950" cy="315775"/>
          </a:xfrm>
          <a:solidFill>
            <a:srgbClr val="0070C0"/>
          </a:solidFill>
        </p:grpSpPr>
        <p:sp>
          <p:nvSpPr>
            <p:cNvPr id="50" name="Google Shape;9343;p65">
              <a:extLst>
                <a:ext uri="{FF2B5EF4-FFF2-40B4-BE49-F238E27FC236}">
                  <a16:creationId xmlns:a16="http://schemas.microsoft.com/office/drawing/2014/main" id="{CB56501E-452C-4FD5-98ED-102C23C61146}"/>
                </a:ext>
              </a:extLst>
            </p:cNvPr>
            <p:cNvSpPr/>
            <p:nvPr/>
          </p:nvSpPr>
          <p:spPr>
            <a:xfrm>
              <a:off x="-423534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61" y="1639"/>
                    <a:pt x="1639" y="1293"/>
                    <a:pt x="1639" y="820"/>
                  </a:cubicBezTo>
                  <a:cubicBezTo>
                    <a:pt x="1639" y="379"/>
                    <a:pt x="1261"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344;p65">
              <a:extLst>
                <a:ext uri="{FF2B5EF4-FFF2-40B4-BE49-F238E27FC236}">
                  <a16:creationId xmlns:a16="http://schemas.microsoft.com/office/drawing/2014/main" id="{C345E7CE-654C-4893-B4B3-E7A466F72510}"/>
                </a:ext>
              </a:extLst>
            </p:cNvPr>
            <p:cNvSpPr/>
            <p:nvPr/>
          </p:nvSpPr>
          <p:spPr>
            <a:xfrm>
              <a:off x="-422896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92" y="1639"/>
                    <a:pt x="1639" y="1293"/>
                    <a:pt x="1639" y="820"/>
                  </a:cubicBezTo>
                  <a:cubicBezTo>
                    <a:pt x="1639" y="379"/>
                    <a:pt x="1292"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345;p65">
              <a:extLst>
                <a:ext uri="{FF2B5EF4-FFF2-40B4-BE49-F238E27FC236}">
                  <a16:creationId xmlns:a16="http://schemas.microsoft.com/office/drawing/2014/main" id="{ABE42D96-5DFE-4494-B427-734604CEA612}"/>
                </a:ext>
              </a:extLst>
            </p:cNvPr>
            <p:cNvSpPr/>
            <p:nvPr/>
          </p:nvSpPr>
          <p:spPr>
            <a:xfrm>
              <a:off x="-42226625" y="2065525"/>
              <a:ext cx="40975" cy="41000"/>
            </a:xfrm>
            <a:custGeom>
              <a:avLst/>
              <a:gdLst/>
              <a:ahLst/>
              <a:cxnLst/>
              <a:rect l="l" t="t" r="r" b="b"/>
              <a:pathLst>
                <a:path w="1639" h="1640" extrusionOk="0">
                  <a:moveTo>
                    <a:pt x="819" y="1"/>
                  </a:moveTo>
                  <a:cubicBezTo>
                    <a:pt x="378" y="1"/>
                    <a:pt x="0" y="379"/>
                    <a:pt x="0" y="820"/>
                  </a:cubicBezTo>
                  <a:cubicBezTo>
                    <a:pt x="0" y="1293"/>
                    <a:pt x="378" y="1639"/>
                    <a:pt x="819" y="1639"/>
                  </a:cubicBezTo>
                  <a:cubicBezTo>
                    <a:pt x="1292" y="1639"/>
                    <a:pt x="1638" y="1293"/>
                    <a:pt x="1638" y="820"/>
                  </a:cubicBezTo>
                  <a:cubicBezTo>
                    <a:pt x="1638" y="379"/>
                    <a:pt x="1292" y="1"/>
                    <a:pt x="81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346;p65">
              <a:extLst>
                <a:ext uri="{FF2B5EF4-FFF2-40B4-BE49-F238E27FC236}">
                  <a16:creationId xmlns:a16="http://schemas.microsoft.com/office/drawing/2014/main" id="{891968E7-472B-4CBB-B76C-D9B134F8402D}"/>
                </a:ext>
              </a:extLst>
            </p:cNvPr>
            <p:cNvSpPr/>
            <p:nvPr/>
          </p:nvSpPr>
          <p:spPr>
            <a:xfrm>
              <a:off x="-42430625" y="1949750"/>
              <a:ext cx="322950" cy="315775"/>
            </a:xfrm>
            <a:custGeom>
              <a:avLst/>
              <a:gdLst/>
              <a:ahLst/>
              <a:cxnLst/>
              <a:rect l="l" t="t" r="r" b="b"/>
              <a:pathLst>
                <a:path w="12918" h="12631" extrusionOk="0">
                  <a:moveTo>
                    <a:pt x="6427" y="757"/>
                  </a:moveTo>
                  <a:cubicBezTo>
                    <a:pt x="8790" y="757"/>
                    <a:pt x="10712" y="2017"/>
                    <a:pt x="11500" y="3655"/>
                  </a:cubicBezTo>
                  <a:cubicBezTo>
                    <a:pt x="12098" y="4821"/>
                    <a:pt x="12098" y="6081"/>
                    <a:pt x="11500" y="7215"/>
                  </a:cubicBezTo>
                  <a:cubicBezTo>
                    <a:pt x="10679" y="8857"/>
                    <a:pt x="8789" y="10067"/>
                    <a:pt x="6472" y="10067"/>
                  </a:cubicBezTo>
                  <a:cubicBezTo>
                    <a:pt x="6210" y="10067"/>
                    <a:pt x="5943" y="10051"/>
                    <a:pt x="5671" y="10019"/>
                  </a:cubicBezTo>
                  <a:cubicBezTo>
                    <a:pt x="5545" y="10019"/>
                    <a:pt x="5451" y="10051"/>
                    <a:pt x="5325" y="10145"/>
                  </a:cubicBezTo>
                  <a:lnTo>
                    <a:pt x="4285" y="11153"/>
                  </a:lnTo>
                  <a:lnTo>
                    <a:pt x="4285" y="9988"/>
                  </a:lnTo>
                  <a:cubicBezTo>
                    <a:pt x="4285" y="9830"/>
                    <a:pt x="4190" y="9673"/>
                    <a:pt x="4033" y="9578"/>
                  </a:cubicBezTo>
                  <a:cubicBezTo>
                    <a:pt x="3088" y="9200"/>
                    <a:pt x="2300" y="8602"/>
                    <a:pt x="1796" y="7908"/>
                  </a:cubicBezTo>
                  <a:cubicBezTo>
                    <a:pt x="0" y="5577"/>
                    <a:pt x="1071" y="2458"/>
                    <a:pt x="4033" y="1229"/>
                  </a:cubicBezTo>
                  <a:cubicBezTo>
                    <a:pt x="4726" y="914"/>
                    <a:pt x="5545" y="757"/>
                    <a:pt x="6427" y="757"/>
                  </a:cubicBezTo>
                  <a:close/>
                  <a:moveTo>
                    <a:pt x="6427" y="1"/>
                  </a:moveTo>
                  <a:cubicBezTo>
                    <a:pt x="2962" y="1"/>
                    <a:pt x="126" y="2427"/>
                    <a:pt x="126" y="5451"/>
                  </a:cubicBezTo>
                  <a:cubicBezTo>
                    <a:pt x="126" y="7593"/>
                    <a:pt x="1544" y="9389"/>
                    <a:pt x="3497" y="10303"/>
                  </a:cubicBezTo>
                  <a:lnTo>
                    <a:pt x="3497" y="12193"/>
                  </a:lnTo>
                  <a:cubicBezTo>
                    <a:pt x="3497" y="12319"/>
                    <a:pt x="3560" y="12477"/>
                    <a:pt x="3655" y="12540"/>
                  </a:cubicBezTo>
                  <a:cubicBezTo>
                    <a:pt x="3729" y="12599"/>
                    <a:pt x="3825" y="12631"/>
                    <a:pt x="3921" y="12631"/>
                  </a:cubicBezTo>
                  <a:cubicBezTo>
                    <a:pt x="4029" y="12631"/>
                    <a:pt x="4139" y="12591"/>
                    <a:pt x="4222" y="12508"/>
                  </a:cubicBezTo>
                  <a:lnTo>
                    <a:pt x="5829" y="10901"/>
                  </a:lnTo>
                  <a:cubicBezTo>
                    <a:pt x="6063" y="10925"/>
                    <a:pt x="6295" y="10936"/>
                    <a:pt x="6524" y="10936"/>
                  </a:cubicBezTo>
                  <a:cubicBezTo>
                    <a:pt x="9075" y="10936"/>
                    <a:pt x="11304" y="9530"/>
                    <a:pt x="12287" y="7593"/>
                  </a:cubicBezTo>
                  <a:cubicBezTo>
                    <a:pt x="12917" y="6239"/>
                    <a:pt x="12917" y="4663"/>
                    <a:pt x="12256" y="3309"/>
                  </a:cubicBezTo>
                  <a:cubicBezTo>
                    <a:pt x="11311" y="1324"/>
                    <a:pt x="9074" y="1"/>
                    <a:pt x="642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15481081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11" name="Google Shape;183;p30">
            <a:extLst>
              <a:ext uri="{FF2B5EF4-FFF2-40B4-BE49-F238E27FC236}">
                <a16:creationId xmlns:a16="http://schemas.microsoft.com/office/drawing/2014/main" id="{B2EA30D8-FB84-48C1-9B11-742C91C091AE}"/>
              </a:ext>
            </a:extLst>
          </p:cNvPr>
          <p:cNvSpPr txBox="1">
            <a:spLocks noGrp="1"/>
          </p:cNvSpPr>
          <p:nvPr>
            <p:ph type="title"/>
          </p:nvPr>
        </p:nvSpPr>
        <p:spPr>
          <a:xfrm>
            <a:off x="786047" y="539562"/>
            <a:ext cx="40203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800" dirty="0">
                <a:solidFill>
                  <a:srgbClr val="005ABB"/>
                </a:solidFill>
              </a:rPr>
              <a:t>Example</a:t>
            </a:r>
            <a:endParaRPr sz="2800" dirty="0">
              <a:solidFill>
                <a:srgbClr val="005ABB"/>
              </a:solidFill>
            </a:endParaRPr>
          </a:p>
        </p:txBody>
      </p:sp>
      <p:sp>
        <p:nvSpPr>
          <p:cNvPr id="12" name="Google Shape;184;p30">
            <a:extLst>
              <a:ext uri="{FF2B5EF4-FFF2-40B4-BE49-F238E27FC236}">
                <a16:creationId xmlns:a16="http://schemas.microsoft.com/office/drawing/2014/main" id="{1907F25B-7C94-4EF3-A297-D896A461EACE}"/>
              </a:ext>
            </a:extLst>
          </p:cNvPr>
          <p:cNvSpPr txBox="1">
            <a:spLocks/>
          </p:cNvSpPr>
          <p:nvPr/>
        </p:nvSpPr>
        <p:spPr>
          <a:xfrm>
            <a:off x="631371" y="1593058"/>
            <a:ext cx="8164286" cy="336333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8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spcAft>
                <a:spcPts val="1600"/>
              </a:spcAft>
            </a:pPr>
            <a:r>
              <a:rPr lang="en-GB" sz="2000" dirty="0">
                <a:solidFill>
                  <a:srgbClr val="000000"/>
                </a:solidFill>
              </a:rPr>
              <a:t>A number of students failed their statistics module last semester. To help them, the Learning Advisors invited these students to attend remedial classes throughout the current semester.</a:t>
            </a:r>
          </a:p>
          <a:p>
            <a:pPr marL="0" indent="0">
              <a:spcAft>
                <a:spcPts val="1600"/>
              </a:spcAft>
            </a:pPr>
            <a:r>
              <a:rPr lang="en-GB" sz="2000" dirty="0">
                <a:solidFill>
                  <a:srgbClr val="000000"/>
                </a:solidFill>
              </a:rPr>
              <a:t>To evaluate the effectiveness of the classes, the learning advisors analysed the overall grades of all students who attended the lessons, and compared them to their grades during the last semester. </a:t>
            </a:r>
          </a:p>
          <a:p>
            <a:pPr marL="0" indent="0">
              <a:spcAft>
                <a:spcPts val="1600"/>
              </a:spcAft>
            </a:pPr>
            <a:r>
              <a:rPr lang="en-GB" sz="2000" dirty="0">
                <a:solidFill>
                  <a:srgbClr val="000000"/>
                </a:solidFill>
              </a:rPr>
              <a:t>Did the remedial classes improve students’ grades?  </a:t>
            </a:r>
          </a:p>
        </p:txBody>
      </p:sp>
      <p:grpSp>
        <p:nvGrpSpPr>
          <p:cNvPr id="19" name="Google Shape;9359;p65">
            <a:extLst>
              <a:ext uri="{FF2B5EF4-FFF2-40B4-BE49-F238E27FC236}">
                <a16:creationId xmlns:a16="http://schemas.microsoft.com/office/drawing/2014/main" id="{EDDF1A4B-72B9-4010-9634-B9BBD0F67036}"/>
              </a:ext>
            </a:extLst>
          </p:cNvPr>
          <p:cNvGrpSpPr/>
          <p:nvPr/>
        </p:nvGrpSpPr>
        <p:grpSpPr>
          <a:xfrm>
            <a:off x="4322146" y="4386284"/>
            <a:ext cx="391368" cy="376650"/>
            <a:chOff x="-37534750" y="2668075"/>
            <a:chExt cx="332400" cy="319900"/>
          </a:xfrm>
          <a:solidFill>
            <a:srgbClr val="0070C0"/>
          </a:solidFill>
        </p:grpSpPr>
        <p:sp>
          <p:nvSpPr>
            <p:cNvPr id="20" name="Google Shape;9360;p65">
              <a:extLst>
                <a:ext uri="{FF2B5EF4-FFF2-40B4-BE49-F238E27FC236}">
                  <a16:creationId xmlns:a16="http://schemas.microsoft.com/office/drawing/2014/main" id="{BDDFC21C-0492-40A2-A163-C6744F1FF185}"/>
                </a:ext>
              </a:extLst>
            </p:cNvPr>
            <p:cNvSpPr/>
            <p:nvPr/>
          </p:nvSpPr>
          <p:spPr>
            <a:xfrm>
              <a:off x="-37534750" y="2668075"/>
              <a:ext cx="332400" cy="319900"/>
            </a:xfrm>
            <a:custGeom>
              <a:avLst/>
              <a:gdLst/>
              <a:ahLst/>
              <a:cxnLst/>
              <a:rect l="l" t="t" r="r" b="b"/>
              <a:pathLst>
                <a:path w="13296" h="12796" extrusionOk="0">
                  <a:moveTo>
                    <a:pt x="5258" y="834"/>
                  </a:moveTo>
                  <a:cubicBezTo>
                    <a:pt x="5799" y="834"/>
                    <a:pt x="6338" y="935"/>
                    <a:pt x="6837" y="1134"/>
                  </a:cubicBezTo>
                  <a:cubicBezTo>
                    <a:pt x="9105" y="2142"/>
                    <a:pt x="10019" y="4852"/>
                    <a:pt x="8822" y="6963"/>
                  </a:cubicBezTo>
                  <a:cubicBezTo>
                    <a:pt x="8790" y="7026"/>
                    <a:pt x="8790" y="7026"/>
                    <a:pt x="8790" y="7057"/>
                  </a:cubicBezTo>
                  <a:cubicBezTo>
                    <a:pt x="8632" y="7372"/>
                    <a:pt x="8412" y="7656"/>
                    <a:pt x="8160" y="7876"/>
                  </a:cubicBezTo>
                  <a:cubicBezTo>
                    <a:pt x="8002" y="8002"/>
                    <a:pt x="7876" y="8128"/>
                    <a:pt x="7782" y="8191"/>
                  </a:cubicBezTo>
                  <a:cubicBezTo>
                    <a:pt x="7687" y="8223"/>
                    <a:pt x="7719" y="8223"/>
                    <a:pt x="7687" y="8286"/>
                  </a:cubicBezTo>
                  <a:cubicBezTo>
                    <a:pt x="7152" y="8664"/>
                    <a:pt x="6585" y="8947"/>
                    <a:pt x="5923" y="9073"/>
                  </a:cubicBezTo>
                  <a:cubicBezTo>
                    <a:pt x="5694" y="9110"/>
                    <a:pt x="5468" y="9128"/>
                    <a:pt x="5245" y="9128"/>
                  </a:cubicBezTo>
                  <a:cubicBezTo>
                    <a:pt x="2977" y="9128"/>
                    <a:pt x="1071" y="7298"/>
                    <a:pt x="1071" y="4946"/>
                  </a:cubicBezTo>
                  <a:cubicBezTo>
                    <a:pt x="1071" y="3592"/>
                    <a:pt x="1796" y="2268"/>
                    <a:pt x="2899" y="1544"/>
                  </a:cubicBezTo>
                  <a:cubicBezTo>
                    <a:pt x="3603" y="1068"/>
                    <a:pt x="4433" y="834"/>
                    <a:pt x="5258" y="834"/>
                  </a:cubicBezTo>
                  <a:close/>
                  <a:moveTo>
                    <a:pt x="9200" y="7876"/>
                  </a:moveTo>
                  <a:lnTo>
                    <a:pt x="11909" y="10586"/>
                  </a:lnTo>
                  <a:cubicBezTo>
                    <a:pt x="12067" y="10743"/>
                    <a:pt x="12130" y="10901"/>
                    <a:pt x="12130" y="11153"/>
                  </a:cubicBezTo>
                  <a:cubicBezTo>
                    <a:pt x="12130" y="11594"/>
                    <a:pt x="11783" y="11909"/>
                    <a:pt x="11405" y="11909"/>
                  </a:cubicBezTo>
                  <a:cubicBezTo>
                    <a:pt x="11184" y="11909"/>
                    <a:pt x="10995" y="11814"/>
                    <a:pt x="10838" y="11657"/>
                  </a:cubicBezTo>
                  <a:lnTo>
                    <a:pt x="8128" y="8947"/>
                  </a:lnTo>
                  <a:cubicBezTo>
                    <a:pt x="8160" y="8916"/>
                    <a:pt x="8759" y="8506"/>
                    <a:pt x="9200" y="7876"/>
                  </a:cubicBezTo>
                  <a:close/>
                  <a:moveTo>
                    <a:pt x="5198" y="0"/>
                  </a:moveTo>
                  <a:cubicBezTo>
                    <a:pt x="3529" y="0"/>
                    <a:pt x="1985" y="882"/>
                    <a:pt x="1103" y="2205"/>
                  </a:cubicBezTo>
                  <a:cubicBezTo>
                    <a:pt x="158" y="3623"/>
                    <a:pt x="0" y="5387"/>
                    <a:pt x="630" y="6931"/>
                  </a:cubicBezTo>
                  <a:cubicBezTo>
                    <a:pt x="1470" y="8860"/>
                    <a:pt x="3356" y="9972"/>
                    <a:pt x="5251" y="9972"/>
                  </a:cubicBezTo>
                  <a:cubicBezTo>
                    <a:pt x="5988" y="9972"/>
                    <a:pt x="6725" y="9804"/>
                    <a:pt x="7404" y="9452"/>
                  </a:cubicBezTo>
                  <a:lnTo>
                    <a:pt x="10302" y="12318"/>
                  </a:lnTo>
                  <a:cubicBezTo>
                    <a:pt x="10588" y="12626"/>
                    <a:pt x="11026" y="12796"/>
                    <a:pt x="11468" y="12796"/>
                  </a:cubicBezTo>
                  <a:cubicBezTo>
                    <a:pt x="11661" y="12796"/>
                    <a:pt x="11854" y="12763"/>
                    <a:pt x="12035" y="12697"/>
                  </a:cubicBezTo>
                  <a:cubicBezTo>
                    <a:pt x="13043" y="12161"/>
                    <a:pt x="13295" y="10806"/>
                    <a:pt x="12539" y="10050"/>
                  </a:cubicBezTo>
                  <a:lnTo>
                    <a:pt x="9672" y="7183"/>
                  </a:lnTo>
                  <a:cubicBezTo>
                    <a:pt x="10334" y="5860"/>
                    <a:pt x="10334" y="4348"/>
                    <a:pt x="9767" y="3025"/>
                  </a:cubicBezTo>
                  <a:cubicBezTo>
                    <a:pt x="9042" y="1229"/>
                    <a:pt x="7215" y="0"/>
                    <a:pt x="519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9361;p65">
              <a:extLst>
                <a:ext uri="{FF2B5EF4-FFF2-40B4-BE49-F238E27FC236}">
                  <a16:creationId xmlns:a16="http://schemas.microsoft.com/office/drawing/2014/main" id="{05DAB7D5-B507-4F74-AA96-1E0E1534D3AB}"/>
                </a:ext>
              </a:extLst>
            </p:cNvPr>
            <p:cNvSpPr/>
            <p:nvPr/>
          </p:nvSpPr>
          <p:spPr>
            <a:xfrm>
              <a:off x="-37487500" y="2709475"/>
              <a:ext cx="165425" cy="164450"/>
            </a:xfrm>
            <a:custGeom>
              <a:avLst/>
              <a:gdLst/>
              <a:ahLst/>
              <a:cxnLst/>
              <a:rect l="l" t="t" r="r" b="b"/>
              <a:pathLst>
                <a:path w="6617" h="6578" extrusionOk="0">
                  <a:moveTo>
                    <a:pt x="3308" y="833"/>
                  </a:moveTo>
                  <a:cubicBezTo>
                    <a:pt x="4695" y="833"/>
                    <a:pt x="5797" y="1936"/>
                    <a:pt x="5797" y="3290"/>
                  </a:cubicBezTo>
                  <a:cubicBezTo>
                    <a:pt x="5797" y="4614"/>
                    <a:pt x="4726" y="5779"/>
                    <a:pt x="3308" y="5779"/>
                  </a:cubicBezTo>
                  <a:cubicBezTo>
                    <a:pt x="1954" y="5779"/>
                    <a:pt x="851" y="4677"/>
                    <a:pt x="851" y="3290"/>
                  </a:cubicBezTo>
                  <a:cubicBezTo>
                    <a:pt x="851" y="1936"/>
                    <a:pt x="1954" y="833"/>
                    <a:pt x="3308" y="833"/>
                  </a:cubicBezTo>
                  <a:close/>
                  <a:moveTo>
                    <a:pt x="3319" y="0"/>
                  </a:moveTo>
                  <a:cubicBezTo>
                    <a:pt x="2880" y="0"/>
                    <a:pt x="2438" y="81"/>
                    <a:pt x="2017" y="234"/>
                  </a:cubicBezTo>
                  <a:cubicBezTo>
                    <a:pt x="851" y="738"/>
                    <a:pt x="0" y="1936"/>
                    <a:pt x="0" y="3259"/>
                  </a:cubicBezTo>
                  <a:cubicBezTo>
                    <a:pt x="0" y="4362"/>
                    <a:pt x="568" y="5401"/>
                    <a:pt x="1481" y="6031"/>
                  </a:cubicBezTo>
                  <a:cubicBezTo>
                    <a:pt x="2033" y="6405"/>
                    <a:pt x="2645" y="6578"/>
                    <a:pt x="3255" y="6578"/>
                  </a:cubicBezTo>
                  <a:cubicBezTo>
                    <a:pt x="3725" y="6578"/>
                    <a:pt x="4193" y="6475"/>
                    <a:pt x="4632" y="6283"/>
                  </a:cubicBezTo>
                  <a:cubicBezTo>
                    <a:pt x="5829" y="5748"/>
                    <a:pt x="6585" y="4551"/>
                    <a:pt x="6585" y="3259"/>
                  </a:cubicBezTo>
                  <a:cubicBezTo>
                    <a:pt x="6616" y="2219"/>
                    <a:pt x="6081" y="1180"/>
                    <a:pt x="5167" y="549"/>
                  </a:cubicBezTo>
                  <a:cubicBezTo>
                    <a:pt x="4605" y="175"/>
                    <a:pt x="3965" y="0"/>
                    <a:pt x="33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4281466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848329" y="1707478"/>
            <a:ext cx="7537135" cy="2635921"/>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a:buClr>
                <a:schemeClr val="dk1"/>
              </a:buClr>
              <a:buSzPts val="1100"/>
            </a:pPr>
            <a:r>
              <a:rPr lang="en-SG" sz="2400" dirty="0">
                <a:solidFill>
                  <a:schemeClr val="tx1"/>
                </a:solidFill>
                <a:latin typeface="Lato Light"/>
              </a:rPr>
              <a:t>Before conducting the </a:t>
            </a:r>
            <a:r>
              <a:rPr lang="en-SG" sz="2400" i="1" dirty="0">
                <a:solidFill>
                  <a:schemeClr val="tx1"/>
                </a:solidFill>
                <a:latin typeface="Lato Light"/>
              </a:rPr>
              <a:t>t</a:t>
            </a:r>
            <a:r>
              <a:rPr lang="en-SG" sz="2400" dirty="0">
                <a:solidFill>
                  <a:schemeClr val="tx1"/>
                </a:solidFill>
                <a:latin typeface="Lato Light"/>
              </a:rPr>
              <a:t>-test, we need to first test the </a:t>
            </a:r>
            <a:r>
              <a:rPr lang="en-SG" sz="2400" u="sng" dirty="0">
                <a:solidFill>
                  <a:schemeClr val="tx1"/>
                </a:solidFill>
                <a:latin typeface="Lato Light"/>
              </a:rPr>
              <a:t>assumption of normality for 3 </a:t>
            </a:r>
            <a:r>
              <a:rPr lang="en-SG" sz="2400" u="sng" dirty="0" smtClean="0">
                <a:solidFill>
                  <a:schemeClr val="tx1"/>
                </a:solidFill>
                <a:latin typeface="Lato Light"/>
              </a:rPr>
              <a:t>variables</a:t>
            </a:r>
            <a:r>
              <a:rPr lang="en-SG" sz="2400" dirty="0" smtClean="0">
                <a:solidFill>
                  <a:schemeClr val="tx1"/>
                </a:solidFill>
                <a:latin typeface="Lato Light"/>
              </a:rPr>
              <a:t>: </a:t>
            </a:r>
            <a:r>
              <a:rPr lang="en-SG" sz="2400" dirty="0">
                <a:solidFill>
                  <a:schemeClr val="tx1"/>
                </a:solidFill>
                <a:latin typeface="Lato Light"/>
              </a:rPr>
              <a:t>pre-remedial, post-remedial, and also the difference </a:t>
            </a:r>
            <a:r>
              <a:rPr lang="en-SG" sz="2400" dirty="0" smtClean="0">
                <a:solidFill>
                  <a:schemeClr val="tx1"/>
                </a:solidFill>
                <a:latin typeface="Lato Light"/>
              </a:rPr>
              <a:t>score between </a:t>
            </a:r>
            <a:r>
              <a:rPr lang="en-SG" sz="2400" dirty="0">
                <a:solidFill>
                  <a:schemeClr val="tx1"/>
                </a:solidFill>
                <a:latin typeface="Lato Light"/>
              </a:rPr>
              <a:t>the </a:t>
            </a:r>
            <a:r>
              <a:rPr lang="en-SG" sz="2400" dirty="0" smtClean="0">
                <a:solidFill>
                  <a:schemeClr val="tx1"/>
                </a:solidFill>
                <a:latin typeface="Lato Light"/>
              </a:rPr>
              <a:t>2 variables</a:t>
            </a:r>
            <a:endParaRPr lang="en-SG" sz="2400" dirty="0">
              <a:solidFill>
                <a:schemeClr val="tx1"/>
              </a:solidFill>
              <a:latin typeface="Lato Light"/>
            </a:endParaRPr>
          </a:p>
          <a:p>
            <a:pPr marL="0" lvl="0" indent="0" algn="ctr">
              <a:buClr>
                <a:schemeClr val="dk1"/>
              </a:buClr>
              <a:buSzPts val="1100"/>
            </a:pPr>
            <a:endParaRPr lang="en-SG" sz="2400" dirty="0">
              <a:solidFill>
                <a:schemeClr val="tx1"/>
              </a:solidFill>
              <a:latin typeface="Lato Light"/>
            </a:endParaRPr>
          </a:p>
          <a:p>
            <a:pPr marL="0" lvl="0" indent="0" algn="ctr">
              <a:buClr>
                <a:schemeClr val="dk1"/>
              </a:buClr>
              <a:buSzPts val="1100"/>
            </a:pPr>
            <a:r>
              <a:rPr lang="en-SG" sz="2400" dirty="0">
                <a:solidFill>
                  <a:schemeClr val="tx1"/>
                </a:solidFill>
                <a:latin typeface="Lato Light"/>
              </a:rPr>
              <a:t>To calculate the difference, we use the </a:t>
            </a:r>
            <a:r>
              <a:rPr lang="en-SG" sz="2400" i="1" dirty="0">
                <a:solidFill>
                  <a:schemeClr val="tx1"/>
                </a:solidFill>
                <a:latin typeface="Lato Light"/>
              </a:rPr>
              <a:t>Compute Variable</a:t>
            </a:r>
            <a:r>
              <a:rPr lang="en-SG" sz="2400" dirty="0">
                <a:solidFill>
                  <a:schemeClr val="tx1"/>
                </a:solidFill>
                <a:latin typeface="Lato Light"/>
              </a:rPr>
              <a:t> function</a:t>
            </a:r>
          </a:p>
        </p:txBody>
      </p:sp>
    </p:spTree>
    <p:extLst>
      <p:ext uri="{BB962C8B-B14F-4D97-AF65-F5344CB8AC3E}">
        <p14:creationId xmlns:p14="http://schemas.microsoft.com/office/powerpoint/2010/main" val="3679234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5" name="Google Shape;458;p28">
            <a:extLst>
              <a:ext uri="{FF2B5EF4-FFF2-40B4-BE49-F238E27FC236}">
                <a16:creationId xmlns:a16="http://schemas.microsoft.com/office/drawing/2014/main" id="{15BC7500-B0C3-4F89-A89D-EE69C43C957E}"/>
              </a:ext>
            </a:extLst>
          </p:cNvPr>
          <p:cNvSpPr txBox="1">
            <a:spLocks noGrp="1"/>
          </p:cNvSpPr>
          <p:nvPr/>
        </p:nvSpPr>
        <p:spPr>
          <a:xfrm>
            <a:off x="466473" y="1388130"/>
            <a:ext cx="4656245" cy="3658573"/>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lvl="0" indent="-285750">
              <a:spcAft>
                <a:spcPts val="1200"/>
              </a:spcAft>
              <a:buClr>
                <a:schemeClr val="dk1"/>
              </a:buClr>
              <a:buSzPct val="100000"/>
              <a:buFont typeface="+mj-lt"/>
              <a:buAutoNum type="arabicPeriod"/>
            </a:pPr>
            <a:r>
              <a:rPr lang="en-SG" sz="1600" b="1" dirty="0">
                <a:solidFill>
                  <a:schemeClr val="tx1"/>
                </a:solidFill>
                <a:latin typeface="Lato Light"/>
              </a:rPr>
              <a:t>Transform -&gt; Compute Variable</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Enter </a:t>
            </a:r>
            <a:r>
              <a:rPr lang="en-SG" sz="1600" dirty="0">
                <a:solidFill>
                  <a:schemeClr val="tx1"/>
                </a:solidFill>
                <a:latin typeface="Lato Light"/>
              </a:rPr>
              <a:t>‘difference’ as Target Variable</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Select </a:t>
            </a:r>
            <a:r>
              <a:rPr lang="en-SG" sz="1600" dirty="0">
                <a:solidFill>
                  <a:schemeClr val="tx1"/>
                </a:solidFill>
                <a:latin typeface="Lato Light"/>
              </a:rPr>
              <a:t>‘</a:t>
            </a:r>
            <a:r>
              <a:rPr lang="en-SG" sz="1600" dirty="0" err="1">
                <a:solidFill>
                  <a:schemeClr val="tx1"/>
                </a:solidFill>
                <a:latin typeface="Lato Light"/>
              </a:rPr>
              <a:t>PostRemedial</a:t>
            </a:r>
            <a:r>
              <a:rPr lang="en-SG" sz="1600" dirty="0">
                <a:solidFill>
                  <a:schemeClr val="tx1"/>
                </a:solidFill>
                <a:latin typeface="Lato Light"/>
              </a:rPr>
              <a:t>’ and move it to Numeric Expression</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Click </a:t>
            </a:r>
            <a:r>
              <a:rPr lang="en-SG" sz="1600" dirty="0">
                <a:solidFill>
                  <a:schemeClr val="tx1"/>
                </a:solidFill>
                <a:latin typeface="Lato Light"/>
              </a:rPr>
              <a:t>the minus (-) in the numpad </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Select </a:t>
            </a:r>
            <a:r>
              <a:rPr lang="en-SG" sz="1600" dirty="0">
                <a:solidFill>
                  <a:schemeClr val="tx1"/>
                </a:solidFill>
                <a:latin typeface="Lato Light"/>
              </a:rPr>
              <a:t>‘</a:t>
            </a:r>
            <a:r>
              <a:rPr lang="en-SG" sz="1600" dirty="0" err="1">
                <a:solidFill>
                  <a:schemeClr val="tx1"/>
                </a:solidFill>
                <a:latin typeface="Lato Light"/>
              </a:rPr>
              <a:t>PreRemedial</a:t>
            </a:r>
            <a:r>
              <a:rPr lang="en-SG" sz="1600" dirty="0">
                <a:solidFill>
                  <a:schemeClr val="tx1"/>
                </a:solidFill>
                <a:latin typeface="Lato Light"/>
              </a:rPr>
              <a:t>’ and move it to </a:t>
            </a:r>
            <a:r>
              <a:rPr lang="en-SG" sz="1600" dirty="0" smtClean="0">
                <a:solidFill>
                  <a:schemeClr val="tx1"/>
                </a:solidFill>
                <a:latin typeface="Lato Light"/>
              </a:rPr>
              <a:t>Numeric </a:t>
            </a:r>
            <a:r>
              <a:rPr lang="en-SG" sz="1600" dirty="0">
                <a:solidFill>
                  <a:schemeClr val="tx1"/>
                </a:solidFill>
                <a:latin typeface="Lato Light"/>
              </a:rPr>
              <a:t>Expression</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We </a:t>
            </a:r>
            <a:r>
              <a:rPr lang="en-SG" sz="1600" dirty="0">
                <a:solidFill>
                  <a:schemeClr val="tx1"/>
                </a:solidFill>
                <a:latin typeface="Lato Light"/>
              </a:rPr>
              <a:t>are basically calculating the difference </a:t>
            </a:r>
            <a:r>
              <a:rPr lang="en-SG" sz="1600" dirty="0" smtClean="0">
                <a:solidFill>
                  <a:schemeClr val="tx1"/>
                </a:solidFill>
                <a:latin typeface="Lato Light"/>
              </a:rPr>
              <a:t>of </a:t>
            </a:r>
            <a:r>
              <a:rPr lang="en-SG" sz="1600" dirty="0">
                <a:solidFill>
                  <a:schemeClr val="tx1"/>
                </a:solidFill>
                <a:latin typeface="Lato Light"/>
              </a:rPr>
              <a:t>before and after scores</a:t>
            </a:r>
          </a:p>
          <a:p>
            <a:pPr marL="285750" lvl="0" indent="-285750">
              <a:spcAft>
                <a:spcPts val="1200"/>
              </a:spcAft>
              <a:buClr>
                <a:schemeClr val="dk1"/>
              </a:buClr>
              <a:buSzPct val="100000"/>
              <a:buFont typeface="+mj-lt"/>
              <a:buAutoNum type="arabicPeriod"/>
            </a:pPr>
            <a:r>
              <a:rPr lang="en-SG" sz="1600" dirty="0" smtClean="0">
                <a:solidFill>
                  <a:schemeClr val="tx1"/>
                </a:solidFill>
                <a:latin typeface="Lato Light"/>
              </a:rPr>
              <a:t>OK</a:t>
            </a:r>
            <a:endParaRPr lang="en-SG" sz="1600" dirty="0">
              <a:solidFill>
                <a:schemeClr val="tx1"/>
              </a:solidFill>
              <a:latin typeface="Lato Light"/>
            </a:endParaRPr>
          </a:p>
        </p:txBody>
      </p:sp>
      <p:pic>
        <p:nvPicPr>
          <p:cNvPr id="7" name="Picture 6">
            <a:extLst>
              <a:ext uri="{FF2B5EF4-FFF2-40B4-BE49-F238E27FC236}">
                <a16:creationId xmlns:a16="http://schemas.microsoft.com/office/drawing/2014/main" id="{C78484D4-DC86-4A87-B3CE-AE7E52BB8E90}"/>
              </a:ext>
            </a:extLst>
          </p:cNvPr>
          <p:cNvPicPr>
            <a:picLocks noChangeAspect="1"/>
          </p:cNvPicPr>
          <p:nvPr/>
        </p:nvPicPr>
        <p:blipFill rotWithShape="1">
          <a:blip r:embed="rId2"/>
          <a:srcRect l="1452" t="-1" r="-1" b="73979"/>
          <a:stretch/>
        </p:blipFill>
        <p:spPr>
          <a:xfrm>
            <a:off x="6144925" y="1388131"/>
            <a:ext cx="1994175" cy="746715"/>
          </a:xfrm>
          <a:prstGeom prst="rect">
            <a:avLst/>
          </a:prstGeom>
        </p:spPr>
      </p:pic>
      <p:pic>
        <p:nvPicPr>
          <p:cNvPr id="10" name="Picture 9">
            <a:extLst>
              <a:ext uri="{FF2B5EF4-FFF2-40B4-BE49-F238E27FC236}">
                <a16:creationId xmlns:a16="http://schemas.microsoft.com/office/drawing/2014/main" id="{6EDAB1D5-2584-47F3-B7A9-A80E32D5AFB4}"/>
              </a:ext>
            </a:extLst>
          </p:cNvPr>
          <p:cNvPicPr>
            <a:picLocks noChangeAspect="1"/>
          </p:cNvPicPr>
          <p:nvPr/>
        </p:nvPicPr>
        <p:blipFill>
          <a:blip r:embed="rId3"/>
          <a:stretch>
            <a:fillRect/>
          </a:stretch>
        </p:blipFill>
        <p:spPr>
          <a:xfrm>
            <a:off x="5222541" y="2199892"/>
            <a:ext cx="3654172" cy="2844961"/>
          </a:xfrm>
          <a:prstGeom prst="rect">
            <a:avLst/>
          </a:prstGeom>
        </p:spPr>
      </p:pic>
    </p:spTree>
    <p:extLst>
      <p:ext uri="{BB962C8B-B14F-4D97-AF65-F5344CB8AC3E}">
        <p14:creationId xmlns:p14="http://schemas.microsoft.com/office/powerpoint/2010/main" val="228056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225"/>
        <p:cNvGrpSpPr/>
        <p:nvPr/>
      </p:nvGrpSpPr>
      <p:grpSpPr>
        <a:xfrm>
          <a:off x="0" y="0"/>
          <a:ext cx="0" cy="0"/>
          <a:chOff x="0" y="0"/>
          <a:chExt cx="0" cy="0"/>
        </a:xfrm>
      </p:grpSpPr>
      <p:sp>
        <p:nvSpPr>
          <p:cNvPr id="227" name="Google Shape;227;p34"/>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What is a </a:t>
            </a:r>
            <a:r>
              <a:rPr lang="en" i="1" dirty="0">
                <a:solidFill>
                  <a:srgbClr val="005ABB"/>
                </a:solidFill>
              </a:rPr>
              <a:t>t</a:t>
            </a:r>
            <a:r>
              <a:rPr lang="en" dirty="0">
                <a:solidFill>
                  <a:srgbClr val="005ABB"/>
                </a:solidFill>
              </a:rPr>
              <a:t>-test?</a:t>
            </a:r>
            <a:endParaRPr dirty="0">
              <a:solidFill>
                <a:srgbClr val="005ABB"/>
              </a:solidFill>
            </a:endParaRPr>
          </a:p>
        </p:txBody>
      </p:sp>
      <p:sp>
        <p:nvSpPr>
          <p:cNvPr id="229" name="Google Shape;229;p34"/>
          <p:cNvSpPr txBox="1">
            <a:spLocks noGrp="1"/>
          </p:cNvSpPr>
          <p:nvPr>
            <p:ph type="subTitle" idx="1"/>
          </p:nvPr>
        </p:nvSpPr>
        <p:spPr>
          <a:xfrm>
            <a:off x="837425" y="2599418"/>
            <a:ext cx="1959563" cy="14110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A statistical analysis that tells us whether the difference between 2 groups happened by chance</a:t>
            </a:r>
            <a:endParaRPr dirty="0">
              <a:solidFill>
                <a:srgbClr val="000000"/>
              </a:solidFill>
            </a:endParaRPr>
          </a:p>
        </p:txBody>
      </p:sp>
      <p:sp>
        <p:nvSpPr>
          <p:cNvPr id="231" name="Google Shape;231;p34"/>
          <p:cNvSpPr txBox="1">
            <a:spLocks noGrp="1"/>
          </p:cNvSpPr>
          <p:nvPr>
            <p:ph type="subTitle" idx="4"/>
          </p:nvPr>
        </p:nvSpPr>
        <p:spPr>
          <a:xfrm>
            <a:off x="3528827" y="2599415"/>
            <a:ext cx="2177310" cy="141101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Measured using mean scores of the 2 groups, standard deviations, and a number of data points</a:t>
            </a:r>
          </a:p>
          <a:p>
            <a:pPr marL="0" lvl="0" indent="0" algn="ctr" rtl="0">
              <a:spcBef>
                <a:spcPts val="0"/>
              </a:spcBef>
              <a:spcAft>
                <a:spcPts val="0"/>
              </a:spcAft>
              <a:buNone/>
            </a:pPr>
            <a:r>
              <a:rPr lang="en" dirty="0">
                <a:solidFill>
                  <a:srgbClr val="000000"/>
                </a:solidFill>
              </a:rPr>
              <a:t>(but SPSS does the calculations for us!)</a:t>
            </a:r>
            <a:endParaRPr dirty="0">
              <a:solidFill>
                <a:srgbClr val="000000"/>
              </a:solidFill>
            </a:endParaRPr>
          </a:p>
        </p:txBody>
      </p:sp>
      <p:sp>
        <p:nvSpPr>
          <p:cNvPr id="233" name="Google Shape;233;p34"/>
          <p:cNvSpPr txBox="1">
            <a:spLocks noGrp="1"/>
          </p:cNvSpPr>
          <p:nvPr>
            <p:ph type="subTitle" idx="6"/>
          </p:nvPr>
        </p:nvSpPr>
        <p:spPr>
          <a:xfrm>
            <a:off x="6240492" y="2640280"/>
            <a:ext cx="2050470" cy="88579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Annotated by </a:t>
            </a:r>
            <a:r>
              <a:rPr lang="en" i="1" dirty="0">
                <a:solidFill>
                  <a:srgbClr val="000000"/>
                </a:solidFill>
              </a:rPr>
              <a:t>t</a:t>
            </a:r>
            <a:r>
              <a:rPr lang="en" dirty="0">
                <a:solidFill>
                  <a:srgbClr val="000000"/>
                </a:solidFill>
              </a:rPr>
              <a:t> statistics, which can be positive or negative</a:t>
            </a:r>
            <a:endParaRPr dirty="0">
              <a:solidFill>
                <a:srgbClr val="000000"/>
              </a:solidFill>
            </a:endParaRPr>
          </a:p>
        </p:txBody>
      </p:sp>
      <p:sp>
        <p:nvSpPr>
          <p:cNvPr id="234" name="Google Shape;234;p34"/>
          <p:cNvSpPr/>
          <p:nvPr/>
        </p:nvSpPr>
        <p:spPr>
          <a:xfrm>
            <a:off x="1700043" y="1963791"/>
            <a:ext cx="365757" cy="365763"/>
          </a:xfrm>
          <a:custGeom>
            <a:avLst/>
            <a:gdLst/>
            <a:ahLst/>
            <a:cxnLst/>
            <a:rect l="l" t="t" r="r" b="b"/>
            <a:pathLst>
              <a:path w="19401" h="19327" extrusionOk="0">
                <a:moveTo>
                  <a:pt x="14796" y="1700"/>
                </a:moveTo>
                <a:lnTo>
                  <a:pt x="17815" y="3965"/>
                </a:lnTo>
                <a:lnTo>
                  <a:pt x="14796" y="6229"/>
                </a:lnTo>
                <a:lnTo>
                  <a:pt x="14796" y="5097"/>
                </a:lnTo>
                <a:cubicBezTo>
                  <a:pt x="14796" y="4783"/>
                  <a:pt x="14542" y="4529"/>
                  <a:pt x="14231" y="4529"/>
                </a:cubicBezTo>
                <a:lnTo>
                  <a:pt x="10795" y="4529"/>
                </a:lnTo>
                <a:cubicBezTo>
                  <a:pt x="9807" y="4529"/>
                  <a:pt x="8893" y="5046"/>
                  <a:pt x="8379" y="5888"/>
                </a:cubicBezTo>
                <a:cubicBezTo>
                  <a:pt x="8177" y="5547"/>
                  <a:pt x="7932" y="5230"/>
                  <a:pt x="7658" y="4946"/>
                </a:cubicBezTo>
                <a:cubicBezTo>
                  <a:pt x="8409" y="3974"/>
                  <a:pt x="9566" y="3403"/>
                  <a:pt x="10795" y="3397"/>
                </a:cubicBezTo>
                <a:lnTo>
                  <a:pt x="14231" y="3397"/>
                </a:lnTo>
                <a:cubicBezTo>
                  <a:pt x="14542" y="3397"/>
                  <a:pt x="14796" y="3143"/>
                  <a:pt x="14796" y="2832"/>
                </a:cubicBezTo>
                <a:lnTo>
                  <a:pt x="14796" y="1700"/>
                </a:lnTo>
                <a:close/>
                <a:moveTo>
                  <a:pt x="5807" y="13011"/>
                </a:moveTo>
                <a:cubicBezTo>
                  <a:pt x="5888" y="13398"/>
                  <a:pt x="6015" y="13778"/>
                  <a:pt x="6184" y="14137"/>
                </a:cubicBezTo>
                <a:cubicBezTo>
                  <a:pt x="5538" y="14566"/>
                  <a:pt x="4777" y="14796"/>
                  <a:pt x="4001" y="14796"/>
                </a:cubicBezTo>
                <a:lnTo>
                  <a:pt x="1700" y="14796"/>
                </a:lnTo>
                <a:cubicBezTo>
                  <a:pt x="1386" y="14796"/>
                  <a:pt x="1133" y="14542"/>
                  <a:pt x="1133" y="14231"/>
                </a:cubicBezTo>
                <a:cubicBezTo>
                  <a:pt x="1133" y="13917"/>
                  <a:pt x="1386" y="13663"/>
                  <a:pt x="1700" y="13663"/>
                </a:cubicBezTo>
                <a:lnTo>
                  <a:pt x="4001" y="13663"/>
                </a:lnTo>
                <a:cubicBezTo>
                  <a:pt x="4662" y="13663"/>
                  <a:pt x="5299" y="13434"/>
                  <a:pt x="5807" y="13011"/>
                </a:cubicBezTo>
                <a:close/>
                <a:moveTo>
                  <a:pt x="4001" y="4529"/>
                </a:moveTo>
                <a:cubicBezTo>
                  <a:pt x="6190" y="4532"/>
                  <a:pt x="7963" y="6305"/>
                  <a:pt x="7966" y="8494"/>
                </a:cubicBezTo>
                <a:lnTo>
                  <a:pt x="7966" y="11966"/>
                </a:lnTo>
                <a:cubicBezTo>
                  <a:pt x="7966" y="13527"/>
                  <a:pt x="9231" y="14792"/>
                  <a:pt x="10795" y="14796"/>
                </a:cubicBezTo>
                <a:lnTo>
                  <a:pt x="14231" y="14796"/>
                </a:lnTo>
                <a:cubicBezTo>
                  <a:pt x="14542" y="14796"/>
                  <a:pt x="14796" y="14542"/>
                  <a:pt x="14796" y="14231"/>
                </a:cubicBezTo>
                <a:lnTo>
                  <a:pt x="14796" y="13099"/>
                </a:lnTo>
                <a:lnTo>
                  <a:pt x="17815" y="15363"/>
                </a:lnTo>
                <a:lnTo>
                  <a:pt x="14796" y="17628"/>
                </a:lnTo>
                <a:lnTo>
                  <a:pt x="14796" y="16495"/>
                </a:lnTo>
                <a:cubicBezTo>
                  <a:pt x="14796" y="16181"/>
                  <a:pt x="14542" y="15928"/>
                  <a:pt x="14231" y="15928"/>
                </a:cubicBezTo>
                <a:lnTo>
                  <a:pt x="10795" y="15928"/>
                </a:lnTo>
                <a:cubicBezTo>
                  <a:pt x="8606" y="15925"/>
                  <a:pt x="6833" y="14152"/>
                  <a:pt x="6833" y="11966"/>
                </a:cubicBezTo>
                <a:lnTo>
                  <a:pt x="6833" y="8494"/>
                </a:lnTo>
                <a:cubicBezTo>
                  <a:pt x="6830" y="6930"/>
                  <a:pt x="5565" y="5665"/>
                  <a:pt x="4001" y="5662"/>
                </a:cubicBezTo>
                <a:lnTo>
                  <a:pt x="1700" y="5662"/>
                </a:lnTo>
                <a:cubicBezTo>
                  <a:pt x="1386" y="5662"/>
                  <a:pt x="1133" y="5408"/>
                  <a:pt x="1133" y="5097"/>
                </a:cubicBezTo>
                <a:cubicBezTo>
                  <a:pt x="1133" y="4783"/>
                  <a:pt x="1386" y="4529"/>
                  <a:pt x="1700" y="4529"/>
                </a:cubicBezTo>
                <a:close/>
                <a:moveTo>
                  <a:pt x="14230" y="0"/>
                </a:moveTo>
                <a:cubicBezTo>
                  <a:pt x="13937" y="0"/>
                  <a:pt x="13663" y="232"/>
                  <a:pt x="13663" y="568"/>
                </a:cubicBezTo>
                <a:lnTo>
                  <a:pt x="13663" y="2265"/>
                </a:lnTo>
                <a:lnTo>
                  <a:pt x="10795" y="2265"/>
                </a:lnTo>
                <a:cubicBezTo>
                  <a:pt x="9228" y="2265"/>
                  <a:pt x="7745" y="2989"/>
                  <a:pt x="6782" y="4224"/>
                </a:cubicBezTo>
                <a:cubicBezTo>
                  <a:pt x="5955" y="3684"/>
                  <a:pt x="4988" y="3397"/>
                  <a:pt x="4001" y="3397"/>
                </a:cubicBezTo>
                <a:lnTo>
                  <a:pt x="1700" y="3397"/>
                </a:lnTo>
                <a:cubicBezTo>
                  <a:pt x="761" y="3397"/>
                  <a:pt x="0" y="4158"/>
                  <a:pt x="0" y="5097"/>
                </a:cubicBezTo>
                <a:cubicBezTo>
                  <a:pt x="0" y="6033"/>
                  <a:pt x="761" y="6794"/>
                  <a:pt x="1700" y="6794"/>
                </a:cubicBezTo>
                <a:lnTo>
                  <a:pt x="4001" y="6794"/>
                </a:lnTo>
                <a:cubicBezTo>
                  <a:pt x="4940" y="6794"/>
                  <a:pt x="5698" y="7555"/>
                  <a:pt x="5701" y="8494"/>
                </a:cubicBezTo>
                <a:lnTo>
                  <a:pt x="5701" y="10834"/>
                </a:lnTo>
                <a:cubicBezTo>
                  <a:pt x="5698" y="11770"/>
                  <a:pt x="4940" y="12531"/>
                  <a:pt x="4001" y="12531"/>
                </a:cubicBezTo>
                <a:lnTo>
                  <a:pt x="1700" y="12531"/>
                </a:lnTo>
                <a:cubicBezTo>
                  <a:pt x="761" y="12531"/>
                  <a:pt x="0" y="13292"/>
                  <a:pt x="0" y="14231"/>
                </a:cubicBezTo>
                <a:cubicBezTo>
                  <a:pt x="0" y="15167"/>
                  <a:pt x="761" y="15928"/>
                  <a:pt x="1700" y="15928"/>
                </a:cubicBezTo>
                <a:lnTo>
                  <a:pt x="4001" y="15928"/>
                </a:lnTo>
                <a:cubicBezTo>
                  <a:pt x="4988" y="15928"/>
                  <a:pt x="5955" y="15641"/>
                  <a:pt x="6782" y="15100"/>
                </a:cubicBezTo>
                <a:cubicBezTo>
                  <a:pt x="7745" y="16338"/>
                  <a:pt x="9228" y="17060"/>
                  <a:pt x="10795" y="17060"/>
                </a:cubicBezTo>
                <a:lnTo>
                  <a:pt x="13663" y="17060"/>
                </a:lnTo>
                <a:lnTo>
                  <a:pt x="13663" y="18760"/>
                </a:lnTo>
                <a:cubicBezTo>
                  <a:pt x="13663" y="19095"/>
                  <a:pt x="13938" y="19326"/>
                  <a:pt x="14232" y="19326"/>
                </a:cubicBezTo>
                <a:cubicBezTo>
                  <a:pt x="14347" y="19326"/>
                  <a:pt x="14464" y="19291"/>
                  <a:pt x="14569" y="19213"/>
                </a:cubicBezTo>
                <a:lnTo>
                  <a:pt x="19098" y="15816"/>
                </a:lnTo>
                <a:cubicBezTo>
                  <a:pt x="19400" y="15590"/>
                  <a:pt x="19400" y="15134"/>
                  <a:pt x="19098" y="14910"/>
                </a:cubicBezTo>
                <a:lnTo>
                  <a:pt x="14569" y="11513"/>
                </a:lnTo>
                <a:cubicBezTo>
                  <a:pt x="14464" y="11434"/>
                  <a:pt x="14345" y="11398"/>
                  <a:pt x="14230" y="11398"/>
                </a:cubicBezTo>
                <a:cubicBezTo>
                  <a:pt x="13937" y="11398"/>
                  <a:pt x="13663" y="11630"/>
                  <a:pt x="13663" y="11966"/>
                </a:cubicBezTo>
                <a:lnTo>
                  <a:pt x="13663" y="13663"/>
                </a:lnTo>
                <a:lnTo>
                  <a:pt x="10795" y="13663"/>
                </a:lnTo>
                <a:cubicBezTo>
                  <a:pt x="9856" y="13663"/>
                  <a:pt x="9098" y="12902"/>
                  <a:pt x="9098" y="11966"/>
                </a:cubicBezTo>
                <a:lnTo>
                  <a:pt x="9098" y="7362"/>
                </a:lnTo>
                <a:cubicBezTo>
                  <a:pt x="9098" y="6423"/>
                  <a:pt x="9856" y="5662"/>
                  <a:pt x="10795" y="5662"/>
                </a:cubicBezTo>
                <a:lnTo>
                  <a:pt x="13663" y="5662"/>
                </a:lnTo>
                <a:lnTo>
                  <a:pt x="13663" y="7362"/>
                </a:lnTo>
                <a:cubicBezTo>
                  <a:pt x="13663" y="7576"/>
                  <a:pt x="13784" y="7769"/>
                  <a:pt x="13977" y="7866"/>
                </a:cubicBezTo>
                <a:cubicBezTo>
                  <a:pt x="14057" y="7906"/>
                  <a:pt x="14144" y="7926"/>
                  <a:pt x="14230" y="7926"/>
                </a:cubicBezTo>
                <a:cubicBezTo>
                  <a:pt x="14350" y="7926"/>
                  <a:pt x="14469" y="7888"/>
                  <a:pt x="14569" y="7815"/>
                </a:cubicBezTo>
                <a:lnTo>
                  <a:pt x="19098" y="4418"/>
                </a:lnTo>
                <a:cubicBezTo>
                  <a:pt x="19400" y="4191"/>
                  <a:pt x="19400" y="3735"/>
                  <a:pt x="19098" y="3512"/>
                </a:cubicBezTo>
                <a:lnTo>
                  <a:pt x="14569" y="115"/>
                </a:lnTo>
                <a:cubicBezTo>
                  <a:pt x="14464" y="36"/>
                  <a:pt x="14345" y="0"/>
                  <a:pt x="14230" y="0"/>
                </a:cubicBezTo>
                <a:close/>
              </a:path>
            </a:pathLst>
          </a:custGeom>
          <a:solidFill>
            <a:srgbClr val="0070C0"/>
          </a:solidFill>
          <a:ln>
            <a:solidFill>
              <a:srgbClr val="0070C0"/>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34"/>
          <p:cNvSpPr/>
          <p:nvPr/>
        </p:nvSpPr>
        <p:spPr>
          <a:xfrm>
            <a:off x="7082869" y="2006782"/>
            <a:ext cx="365774" cy="279789"/>
          </a:xfrm>
          <a:custGeom>
            <a:avLst/>
            <a:gdLst/>
            <a:ahLst/>
            <a:cxnLst/>
            <a:rect l="l" t="t" r="r" b="b"/>
            <a:pathLst>
              <a:path w="19325" h="14718" extrusionOk="0">
                <a:moveTo>
                  <a:pt x="14192" y="1133"/>
                </a:moveTo>
                <a:cubicBezTo>
                  <a:pt x="14974" y="1133"/>
                  <a:pt x="15520" y="1906"/>
                  <a:pt x="15261" y="2643"/>
                </a:cubicBezTo>
                <a:cubicBezTo>
                  <a:pt x="15131" y="3008"/>
                  <a:pt x="15403" y="3395"/>
                  <a:pt x="15792" y="3398"/>
                </a:cubicBezTo>
                <a:lnTo>
                  <a:pt x="17628" y="3398"/>
                </a:lnTo>
                <a:cubicBezTo>
                  <a:pt x="17939" y="3398"/>
                  <a:pt x="18193" y="3648"/>
                  <a:pt x="18193" y="3962"/>
                </a:cubicBezTo>
                <a:lnTo>
                  <a:pt x="18193" y="10756"/>
                </a:lnTo>
                <a:cubicBezTo>
                  <a:pt x="18193" y="11070"/>
                  <a:pt x="17939" y="11324"/>
                  <a:pt x="17628" y="11324"/>
                </a:cubicBezTo>
                <a:lnTo>
                  <a:pt x="10230" y="11324"/>
                </a:lnTo>
                <a:lnTo>
                  <a:pt x="10230" y="9624"/>
                </a:lnTo>
                <a:cubicBezTo>
                  <a:pt x="11480" y="9624"/>
                  <a:pt x="12492" y="8609"/>
                  <a:pt x="12492" y="7359"/>
                </a:cubicBezTo>
                <a:cubicBezTo>
                  <a:pt x="12492" y="6109"/>
                  <a:pt x="11480" y="5095"/>
                  <a:pt x="10230" y="5095"/>
                </a:cubicBezTo>
                <a:lnTo>
                  <a:pt x="10230" y="3398"/>
                </a:lnTo>
                <a:lnTo>
                  <a:pt x="12592" y="3398"/>
                </a:lnTo>
                <a:cubicBezTo>
                  <a:pt x="12981" y="3395"/>
                  <a:pt x="13253" y="3008"/>
                  <a:pt x="13123" y="2643"/>
                </a:cubicBezTo>
                <a:cubicBezTo>
                  <a:pt x="12863" y="1906"/>
                  <a:pt x="13410" y="1133"/>
                  <a:pt x="14192" y="1133"/>
                </a:cubicBezTo>
                <a:close/>
                <a:moveTo>
                  <a:pt x="9098" y="3398"/>
                </a:moveTo>
                <a:lnTo>
                  <a:pt x="9098" y="5759"/>
                </a:lnTo>
                <a:cubicBezTo>
                  <a:pt x="9098" y="6082"/>
                  <a:pt x="9363" y="6323"/>
                  <a:pt x="9663" y="6323"/>
                </a:cubicBezTo>
                <a:cubicBezTo>
                  <a:pt x="9726" y="6323"/>
                  <a:pt x="9790" y="6313"/>
                  <a:pt x="9853" y="6290"/>
                </a:cubicBezTo>
                <a:cubicBezTo>
                  <a:pt x="9979" y="6247"/>
                  <a:pt x="10105" y="6226"/>
                  <a:pt x="10229" y="6226"/>
                </a:cubicBezTo>
                <a:cubicBezTo>
                  <a:pt x="10828" y="6226"/>
                  <a:pt x="11357" y="6708"/>
                  <a:pt x="11360" y="7353"/>
                </a:cubicBezTo>
                <a:cubicBezTo>
                  <a:pt x="11362" y="8003"/>
                  <a:pt x="10832" y="8493"/>
                  <a:pt x="10229" y="8493"/>
                </a:cubicBezTo>
                <a:cubicBezTo>
                  <a:pt x="10108" y="8493"/>
                  <a:pt x="9985" y="8473"/>
                  <a:pt x="9862" y="8431"/>
                </a:cubicBezTo>
                <a:cubicBezTo>
                  <a:pt x="9829" y="8419"/>
                  <a:pt x="9796" y="8410"/>
                  <a:pt x="9759" y="8404"/>
                </a:cubicBezTo>
                <a:cubicBezTo>
                  <a:pt x="9726" y="8398"/>
                  <a:pt x="9692" y="8395"/>
                  <a:pt x="9659" y="8395"/>
                </a:cubicBezTo>
                <a:cubicBezTo>
                  <a:pt x="9350" y="8395"/>
                  <a:pt x="9090" y="8653"/>
                  <a:pt x="9098" y="8975"/>
                </a:cubicBezTo>
                <a:lnTo>
                  <a:pt x="9098" y="11324"/>
                </a:lnTo>
                <a:lnTo>
                  <a:pt x="6737" y="11324"/>
                </a:lnTo>
                <a:cubicBezTo>
                  <a:pt x="6344" y="11324"/>
                  <a:pt x="6073" y="11710"/>
                  <a:pt x="6202" y="12079"/>
                </a:cubicBezTo>
                <a:cubicBezTo>
                  <a:pt x="6462" y="12813"/>
                  <a:pt x="5916" y="13585"/>
                  <a:pt x="5134" y="13585"/>
                </a:cubicBezTo>
                <a:cubicBezTo>
                  <a:pt x="4352" y="13585"/>
                  <a:pt x="3805" y="12813"/>
                  <a:pt x="4065" y="12079"/>
                </a:cubicBezTo>
                <a:cubicBezTo>
                  <a:pt x="4195" y="11710"/>
                  <a:pt x="3923" y="11324"/>
                  <a:pt x="3533" y="11324"/>
                </a:cubicBezTo>
                <a:lnTo>
                  <a:pt x="1700" y="11324"/>
                </a:lnTo>
                <a:cubicBezTo>
                  <a:pt x="1386" y="11324"/>
                  <a:pt x="1133" y="11070"/>
                  <a:pt x="1133" y="10756"/>
                </a:cubicBezTo>
                <a:lnTo>
                  <a:pt x="1133" y="3962"/>
                </a:lnTo>
                <a:cubicBezTo>
                  <a:pt x="1133" y="3648"/>
                  <a:pt x="1386" y="3398"/>
                  <a:pt x="1700" y="3398"/>
                </a:cubicBezTo>
                <a:lnTo>
                  <a:pt x="2941" y="3398"/>
                </a:lnTo>
                <a:cubicBezTo>
                  <a:pt x="2570" y="4829"/>
                  <a:pt x="3654" y="6227"/>
                  <a:pt x="5134" y="6227"/>
                </a:cubicBezTo>
                <a:cubicBezTo>
                  <a:pt x="6613" y="6227"/>
                  <a:pt x="7697" y="4829"/>
                  <a:pt x="7326" y="3398"/>
                </a:cubicBezTo>
                <a:close/>
                <a:moveTo>
                  <a:pt x="14192" y="1"/>
                </a:moveTo>
                <a:cubicBezTo>
                  <a:pt x="12942" y="1"/>
                  <a:pt x="11927" y="1012"/>
                  <a:pt x="11927" y="2266"/>
                </a:cubicBezTo>
                <a:lnTo>
                  <a:pt x="6399" y="2266"/>
                </a:lnTo>
                <a:cubicBezTo>
                  <a:pt x="5910" y="2266"/>
                  <a:pt x="5650" y="2842"/>
                  <a:pt x="5979" y="3208"/>
                </a:cubicBezTo>
                <a:cubicBezTo>
                  <a:pt x="6631" y="3938"/>
                  <a:pt x="6112" y="5095"/>
                  <a:pt x="5134" y="5095"/>
                </a:cubicBezTo>
                <a:cubicBezTo>
                  <a:pt x="4155" y="5095"/>
                  <a:pt x="3636" y="3938"/>
                  <a:pt x="4291" y="3208"/>
                </a:cubicBezTo>
                <a:cubicBezTo>
                  <a:pt x="4617" y="2842"/>
                  <a:pt x="4358" y="2266"/>
                  <a:pt x="3868" y="2266"/>
                </a:cubicBezTo>
                <a:lnTo>
                  <a:pt x="1700" y="2266"/>
                </a:lnTo>
                <a:cubicBezTo>
                  <a:pt x="761" y="2266"/>
                  <a:pt x="1" y="3023"/>
                  <a:pt x="1" y="3962"/>
                </a:cubicBezTo>
                <a:lnTo>
                  <a:pt x="1" y="10756"/>
                </a:lnTo>
                <a:cubicBezTo>
                  <a:pt x="1" y="11695"/>
                  <a:pt x="761" y="12453"/>
                  <a:pt x="1700" y="12456"/>
                </a:cubicBezTo>
                <a:lnTo>
                  <a:pt x="2869" y="12456"/>
                </a:lnTo>
                <a:cubicBezTo>
                  <a:pt x="2869" y="13706"/>
                  <a:pt x="3884" y="14718"/>
                  <a:pt x="5134" y="14718"/>
                </a:cubicBezTo>
                <a:cubicBezTo>
                  <a:pt x="6384" y="14718"/>
                  <a:pt x="7398" y="13706"/>
                  <a:pt x="7398" y="12456"/>
                </a:cubicBezTo>
                <a:lnTo>
                  <a:pt x="17628" y="12456"/>
                </a:lnTo>
                <a:cubicBezTo>
                  <a:pt x="18564" y="12453"/>
                  <a:pt x="19325" y="11695"/>
                  <a:pt x="19325" y="10756"/>
                </a:cubicBezTo>
                <a:lnTo>
                  <a:pt x="19325" y="3962"/>
                </a:lnTo>
                <a:cubicBezTo>
                  <a:pt x="19325" y="3023"/>
                  <a:pt x="18564" y="2266"/>
                  <a:pt x="17628" y="2266"/>
                </a:cubicBezTo>
                <a:lnTo>
                  <a:pt x="16457" y="2266"/>
                </a:lnTo>
                <a:cubicBezTo>
                  <a:pt x="16457" y="1012"/>
                  <a:pt x="15442" y="1"/>
                  <a:pt x="14192" y="1"/>
                </a:cubicBezTo>
                <a:close/>
              </a:path>
            </a:pathLst>
          </a:custGeom>
          <a:solidFill>
            <a:srgbClr val="0070C0"/>
          </a:solidFill>
          <a:ln>
            <a:solidFill>
              <a:srgbClr val="0070C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6" name="Google Shape;236;p34"/>
          <p:cNvGrpSpPr/>
          <p:nvPr/>
        </p:nvGrpSpPr>
        <p:grpSpPr>
          <a:xfrm>
            <a:off x="4391448" y="1963797"/>
            <a:ext cx="365774" cy="365774"/>
            <a:chOff x="892750" y="4993750"/>
            <a:chExt cx="483125" cy="483125"/>
          </a:xfrm>
          <a:solidFill>
            <a:srgbClr val="0070C0"/>
          </a:solidFill>
        </p:grpSpPr>
        <p:sp>
          <p:nvSpPr>
            <p:cNvPr id="237" name="Google Shape;237;p34"/>
            <p:cNvSpPr/>
            <p:nvPr/>
          </p:nvSpPr>
          <p:spPr>
            <a:xfrm>
              <a:off x="89275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5" y="17352"/>
                    <a:pt x="11823" y="18193"/>
                    <a:pt x="9662" y="18193"/>
                  </a:cubicBezTo>
                  <a:cubicBezTo>
                    <a:pt x="7501" y="18193"/>
                    <a:pt x="5340" y="17352"/>
                    <a:pt x="3657" y="15668"/>
                  </a:cubicBezTo>
                  <a:cubicBezTo>
                    <a:pt x="290" y="12302"/>
                    <a:pt x="290" y="7024"/>
                    <a:pt x="3657" y="3657"/>
                  </a:cubicBezTo>
                  <a:cubicBezTo>
                    <a:pt x="5341" y="1975"/>
                    <a:pt x="7500" y="1133"/>
                    <a:pt x="9662" y="1133"/>
                  </a:cubicBezTo>
                  <a:close/>
                  <a:moveTo>
                    <a:pt x="9662" y="1"/>
                  </a:moveTo>
                  <a:cubicBezTo>
                    <a:pt x="7117" y="1"/>
                    <a:pt x="4698" y="1015"/>
                    <a:pt x="2856" y="2857"/>
                  </a:cubicBezTo>
                  <a:cubicBezTo>
                    <a:pt x="1015" y="4699"/>
                    <a:pt x="0" y="7117"/>
                    <a:pt x="0" y="9663"/>
                  </a:cubicBezTo>
                  <a:cubicBezTo>
                    <a:pt x="0" y="12208"/>
                    <a:pt x="1015" y="14627"/>
                    <a:pt x="2856" y="16469"/>
                  </a:cubicBezTo>
                  <a:cubicBezTo>
                    <a:pt x="4698" y="18310"/>
                    <a:pt x="7117" y="19325"/>
                    <a:pt x="9662" y="19325"/>
                  </a:cubicBezTo>
                  <a:cubicBezTo>
                    <a:pt x="12208" y="19325"/>
                    <a:pt x="14626" y="18310"/>
                    <a:pt x="16468" y="16469"/>
                  </a:cubicBezTo>
                  <a:cubicBezTo>
                    <a:pt x="18310" y="14627"/>
                    <a:pt x="19324" y="12208"/>
                    <a:pt x="19324" y="9663"/>
                  </a:cubicBezTo>
                  <a:cubicBezTo>
                    <a:pt x="19324" y="7117"/>
                    <a:pt x="18310" y="4699"/>
                    <a:pt x="16468" y="2857"/>
                  </a:cubicBezTo>
                  <a:cubicBezTo>
                    <a:pt x="14626" y="1015"/>
                    <a:pt x="12208" y="1"/>
                    <a:pt x="9662" y="1"/>
                  </a:cubicBezTo>
                  <a:close/>
                </a:path>
              </a:pathLst>
            </a:custGeom>
            <a:grpFill/>
            <a:ln>
              <a:solidFill>
                <a:srgbClr val="0070C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4"/>
            <p:cNvSpPr/>
            <p:nvPr/>
          </p:nvSpPr>
          <p:spPr>
            <a:xfrm>
              <a:off x="1021000" y="5052250"/>
              <a:ext cx="230775" cy="253450"/>
            </a:xfrm>
            <a:custGeom>
              <a:avLst/>
              <a:gdLst/>
              <a:ahLst/>
              <a:cxnLst/>
              <a:rect l="l" t="t" r="r" b="b"/>
              <a:pathLst>
                <a:path w="9231" h="10138" extrusionOk="0">
                  <a:moveTo>
                    <a:pt x="4532" y="1133"/>
                  </a:moveTo>
                  <a:cubicBezTo>
                    <a:pt x="5450" y="1133"/>
                    <a:pt x="6326" y="1483"/>
                    <a:pt x="6936" y="2090"/>
                  </a:cubicBezTo>
                  <a:cubicBezTo>
                    <a:pt x="8261" y="3419"/>
                    <a:pt x="8261" y="5568"/>
                    <a:pt x="6936" y="6894"/>
                  </a:cubicBezTo>
                  <a:lnTo>
                    <a:pt x="6933" y="6894"/>
                  </a:lnTo>
                  <a:cubicBezTo>
                    <a:pt x="6688" y="7142"/>
                    <a:pt x="6404" y="7347"/>
                    <a:pt x="6096" y="7510"/>
                  </a:cubicBezTo>
                  <a:cubicBezTo>
                    <a:pt x="5595" y="7767"/>
                    <a:pt x="5275" y="8135"/>
                    <a:pt x="5154" y="8600"/>
                  </a:cubicBezTo>
                  <a:cubicBezTo>
                    <a:pt x="5079" y="8842"/>
                    <a:pt x="4856" y="9000"/>
                    <a:pt x="4614" y="9000"/>
                  </a:cubicBezTo>
                  <a:cubicBezTo>
                    <a:pt x="4566" y="9000"/>
                    <a:pt x="4517" y="8993"/>
                    <a:pt x="4469" y="8980"/>
                  </a:cubicBezTo>
                  <a:cubicBezTo>
                    <a:pt x="4176" y="8905"/>
                    <a:pt x="3995" y="8612"/>
                    <a:pt x="4058" y="8316"/>
                  </a:cubicBezTo>
                  <a:cubicBezTo>
                    <a:pt x="4254" y="7534"/>
                    <a:pt x="4765" y="6924"/>
                    <a:pt x="5574" y="6504"/>
                  </a:cubicBezTo>
                  <a:cubicBezTo>
                    <a:pt x="6936" y="5801"/>
                    <a:pt x="7220" y="3974"/>
                    <a:pt x="6136" y="2890"/>
                  </a:cubicBezTo>
                  <a:cubicBezTo>
                    <a:pt x="5690" y="2458"/>
                    <a:pt x="5113" y="2243"/>
                    <a:pt x="4535" y="2243"/>
                  </a:cubicBezTo>
                  <a:cubicBezTo>
                    <a:pt x="3958" y="2243"/>
                    <a:pt x="3380" y="2458"/>
                    <a:pt x="2935" y="2890"/>
                  </a:cubicBezTo>
                  <a:cubicBezTo>
                    <a:pt x="2506" y="3313"/>
                    <a:pt x="2268" y="3890"/>
                    <a:pt x="2268" y="4494"/>
                  </a:cubicBezTo>
                  <a:cubicBezTo>
                    <a:pt x="2268" y="4805"/>
                    <a:pt x="2014" y="5058"/>
                    <a:pt x="1703" y="5058"/>
                  </a:cubicBezTo>
                  <a:cubicBezTo>
                    <a:pt x="1389" y="5058"/>
                    <a:pt x="1135" y="4805"/>
                    <a:pt x="1135" y="4494"/>
                  </a:cubicBezTo>
                  <a:cubicBezTo>
                    <a:pt x="1132" y="3591"/>
                    <a:pt x="1492" y="2724"/>
                    <a:pt x="2132" y="2090"/>
                  </a:cubicBezTo>
                  <a:cubicBezTo>
                    <a:pt x="2739" y="1483"/>
                    <a:pt x="3614" y="1133"/>
                    <a:pt x="4532" y="1133"/>
                  </a:cubicBezTo>
                  <a:close/>
                  <a:moveTo>
                    <a:pt x="4532" y="1"/>
                  </a:moveTo>
                  <a:cubicBezTo>
                    <a:pt x="3315" y="1"/>
                    <a:pt x="2150" y="469"/>
                    <a:pt x="1332" y="1290"/>
                  </a:cubicBezTo>
                  <a:cubicBezTo>
                    <a:pt x="477" y="2135"/>
                    <a:pt x="0" y="3289"/>
                    <a:pt x="3" y="4494"/>
                  </a:cubicBezTo>
                  <a:cubicBezTo>
                    <a:pt x="3" y="5430"/>
                    <a:pt x="764" y="6190"/>
                    <a:pt x="1703" y="6190"/>
                  </a:cubicBezTo>
                  <a:cubicBezTo>
                    <a:pt x="2639" y="6190"/>
                    <a:pt x="3400" y="5430"/>
                    <a:pt x="3400" y="4494"/>
                  </a:cubicBezTo>
                  <a:cubicBezTo>
                    <a:pt x="3400" y="3830"/>
                    <a:pt x="3944" y="3358"/>
                    <a:pt x="4535" y="3358"/>
                  </a:cubicBezTo>
                  <a:cubicBezTo>
                    <a:pt x="4731" y="3358"/>
                    <a:pt x="4933" y="3410"/>
                    <a:pt x="5121" y="3524"/>
                  </a:cubicBezTo>
                  <a:cubicBezTo>
                    <a:pt x="5876" y="3986"/>
                    <a:pt x="5837" y="5094"/>
                    <a:pt x="5052" y="5499"/>
                  </a:cubicBezTo>
                  <a:cubicBezTo>
                    <a:pt x="3959" y="6064"/>
                    <a:pt x="3234" y="6945"/>
                    <a:pt x="2959" y="8041"/>
                  </a:cubicBezTo>
                  <a:cubicBezTo>
                    <a:pt x="2742" y="8941"/>
                    <a:pt x="3288" y="9850"/>
                    <a:pt x="4185" y="10083"/>
                  </a:cubicBezTo>
                  <a:cubicBezTo>
                    <a:pt x="4327" y="10119"/>
                    <a:pt x="4470" y="10137"/>
                    <a:pt x="4611" y="10137"/>
                  </a:cubicBezTo>
                  <a:cubicBezTo>
                    <a:pt x="5356" y="10137"/>
                    <a:pt x="6039" y="9642"/>
                    <a:pt x="6247" y="8893"/>
                  </a:cubicBezTo>
                  <a:cubicBezTo>
                    <a:pt x="6262" y="8832"/>
                    <a:pt x="6305" y="8675"/>
                    <a:pt x="6616" y="8515"/>
                  </a:cubicBezTo>
                  <a:cubicBezTo>
                    <a:pt x="7899" y="7851"/>
                    <a:pt x="8787" y="6613"/>
                    <a:pt x="9007" y="5188"/>
                  </a:cubicBezTo>
                  <a:cubicBezTo>
                    <a:pt x="9230" y="3760"/>
                    <a:pt x="8756" y="2313"/>
                    <a:pt x="7736" y="1290"/>
                  </a:cubicBezTo>
                  <a:cubicBezTo>
                    <a:pt x="6918" y="472"/>
                    <a:pt x="5749" y="1"/>
                    <a:pt x="4532" y="1"/>
                  </a:cubicBezTo>
                  <a:close/>
                </a:path>
              </a:pathLst>
            </a:custGeom>
            <a:grpFill/>
            <a:ln>
              <a:solidFill>
                <a:srgbClr val="0070C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4"/>
            <p:cNvSpPr/>
            <p:nvPr/>
          </p:nvSpPr>
          <p:spPr>
            <a:xfrm>
              <a:off x="1088475" y="5334425"/>
              <a:ext cx="88350" cy="84925"/>
            </a:xfrm>
            <a:custGeom>
              <a:avLst/>
              <a:gdLst/>
              <a:ahLst/>
              <a:cxnLst/>
              <a:rect l="l" t="t" r="r" b="b"/>
              <a:pathLst>
                <a:path w="3534" h="3397" extrusionOk="0">
                  <a:moveTo>
                    <a:pt x="1829" y="1129"/>
                  </a:moveTo>
                  <a:cubicBezTo>
                    <a:pt x="2121" y="1129"/>
                    <a:pt x="2401" y="1356"/>
                    <a:pt x="2401" y="1697"/>
                  </a:cubicBezTo>
                  <a:cubicBezTo>
                    <a:pt x="2401" y="2011"/>
                    <a:pt x="2147" y="2265"/>
                    <a:pt x="1833" y="2265"/>
                  </a:cubicBezTo>
                  <a:cubicBezTo>
                    <a:pt x="1329" y="2265"/>
                    <a:pt x="1075" y="1655"/>
                    <a:pt x="1432" y="1296"/>
                  </a:cubicBezTo>
                  <a:cubicBezTo>
                    <a:pt x="1548" y="1181"/>
                    <a:pt x="1690" y="1129"/>
                    <a:pt x="1829" y="1129"/>
                  </a:cubicBezTo>
                  <a:close/>
                  <a:moveTo>
                    <a:pt x="1833" y="0"/>
                  </a:moveTo>
                  <a:cubicBezTo>
                    <a:pt x="1145" y="0"/>
                    <a:pt x="526" y="414"/>
                    <a:pt x="263" y="1048"/>
                  </a:cubicBezTo>
                  <a:cubicBezTo>
                    <a:pt x="0" y="1682"/>
                    <a:pt x="145" y="2413"/>
                    <a:pt x="631" y="2899"/>
                  </a:cubicBezTo>
                  <a:cubicBezTo>
                    <a:pt x="957" y="3224"/>
                    <a:pt x="1391" y="3397"/>
                    <a:pt x="1833" y="3397"/>
                  </a:cubicBezTo>
                  <a:cubicBezTo>
                    <a:pt x="2052" y="3397"/>
                    <a:pt x="2272" y="3354"/>
                    <a:pt x="2482" y="3267"/>
                  </a:cubicBezTo>
                  <a:cubicBezTo>
                    <a:pt x="3116" y="3005"/>
                    <a:pt x="3533" y="2386"/>
                    <a:pt x="3533" y="1697"/>
                  </a:cubicBezTo>
                  <a:cubicBezTo>
                    <a:pt x="3530" y="758"/>
                    <a:pt x="2772" y="0"/>
                    <a:pt x="1833" y="0"/>
                  </a:cubicBezTo>
                  <a:close/>
                </a:path>
              </a:pathLst>
            </a:custGeom>
            <a:grpFill/>
            <a:ln>
              <a:solidFill>
                <a:srgbClr val="0070C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5" name="Google Shape;458;p28">
            <a:extLst>
              <a:ext uri="{FF2B5EF4-FFF2-40B4-BE49-F238E27FC236}">
                <a16:creationId xmlns:a16="http://schemas.microsoft.com/office/drawing/2014/main" id="{15BC7500-B0C3-4F89-A89D-EE69C43C957E}"/>
              </a:ext>
            </a:extLst>
          </p:cNvPr>
          <p:cNvSpPr txBox="1">
            <a:spLocks noGrp="1"/>
          </p:cNvSpPr>
          <p:nvPr/>
        </p:nvSpPr>
        <p:spPr>
          <a:xfrm>
            <a:off x="4441346" y="2733472"/>
            <a:ext cx="3421473" cy="574250"/>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buClr>
                <a:schemeClr val="dk1"/>
              </a:buClr>
              <a:buSzPts val="1100"/>
            </a:pPr>
            <a:r>
              <a:rPr lang="en-SG" sz="1800" dirty="0">
                <a:solidFill>
                  <a:schemeClr val="tx1"/>
                </a:solidFill>
                <a:latin typeface="Lato Light"/>
              </a:rPr>
              <a:t>SPSS will create a new column</a:t>
            </a:r>
          </a:p>
        </p:txBody>
      </p:sp>
      <p:pic>
        <p:nvPicPr>
          <p:cNvPr id="4" name="Picture 3">
            <a:extLst>
              <a:ext uri="{FF2B5EF4-FFF2-40B4-BE49-F238E27FC236}">
                <a16:creationId xmlns:a16="http://schemas.microsoft.com/office/drawing/2014/main" id="{2AA95CB8-62F6-4471-A03C-AB21CC866173}"/>
              </a:ext>
            </a:extLst>
          </p:cNvPr>
          <p:cNvPicPr>
            <a:picLocks noChangeAspect="1"/>
          </p:cNvPicPr>
          <p:nvPr/>
        </p:nvPicPr>
        <p:blipFill>
          <a:blip r:embed="rId2"/>
          <a:stretch>
            <a:fillRect/>
          </a:stretch>
        </p:blipFill>
        <p:spPr>
          <a:xfrm>
            <a:off x="1032472" y="1393342"/>
            <a:ext cx="2722664" cy="3597806"/>
          </a:xfrm>
          <a:prstGeom prst="rect">
            <a:avLst/>
          </a:prstGeom>
        </p:spPr>
      </p:pic>
      <p:sp>
        <p:nvSpPr>
          <p:cNvPr id="8" name="Rectangle: Rounded Corners 7">
            <a:extLst>
              <a:ext uri="{FF2B5EF4-FFF2-40B4-BE49-F238E27FC236}">
                <a16:creationId xmlns:a16="http://schemas.microsoft.com/office/drawing/2014/main" id="{D7CD1B1E-C996-4BCC-A688-427FA5D49984}"/>
              </a:ext>
            </a:extLst>
          </p:cNvPr>
          <p:cNvSpPr/>
          <p:nvPr/>
        </p:nvSpPr>
        <p:spPr>
          <a:xfrm>
            <a:off x="2853436" y="1393342"/>
            <a:ext cx="901700" cy="3597806"/>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Tree>
    <p:extLst>
      <p:ext uri="{BB962C8B-B14F-4D97-AF65-F5344CB8AC3E}">
        <p14:creationId xmlns:p14="http://schemas.microsoft.com/office/powerpoint/2010/main" val="2178400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pic>
        <p:nvPicPr>
          <p:cNvPr id="4" name="Picture 3">
            <a:extLst>
              <a:ext uri="{FF2B5EF4-FFF2-40B4-BE49-F238E27FC236}">
                <a16:creationId xmlns:a16="http://schemas.microsoft.com/office/drawing/2014/main" id="{4BBE2C60-7973-4C3E-8B6D-A2D11CB8B4ED}"/>
              </a:ext>
            </a:extLst>
          </p:cNvPr>
          <p:cNvPicPr>
            <a:picLocks noChangeAspect="1"/>
          </p:cNvPicPr>
          <p:nvPr/>
        </p:nvPicPr>
        <p:blipFill rotWithShape="1">
          <a:blip r:embed="rId2"/>
          <a:srcRect b="25626"/>
          <a:stretch/>
        </p:blipFill>
        <p:spPr>
          <a:xfrm>
            <a:off x="201754" y="1663700"/>
            <a:ext cx="2809458" cy="2894849"/>
          </a:xfrm>
          <a:prstGeom prst="rect">
            <a:avLst/>
          </a:prstGeom>
        </p:spPr>
      </p:pic>
      <p:sp>
        <p:nvSpPr>
          <p:cNvPr id="5" name="Google Shape;458;p28">
            <a:extLst>
              <a:ext uri="{FF2B5EF4-FFF2-40B4-BE49-F238E27FC236}">
                <a16:creationId xmlns:a16="http://schemas.microsoft.com/office/drawing/2014/main" id="{15BC7500-B0C3-4F89-A89D-EE69C43C957E}"/>
              </a:ext>
            </a:extLst>
          </p:cNvPr>
          <p:cNvSpPr txBox="1">
            <a:spLocks noGrp="1"/>
          </p:cNvSpPr>
          <p:nvPr/>
        </p:nvSpPr>
        <p:spPr>
          <a:xfrm>
            <a:off x="3281289" y="1712065"/>
            <a:ext cx="2854567" cy="3074277"/>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spcAft>
                <a:spcPts val="1200"/>
              </a:spcAft>
              <a:buClr>
                <a:schemeClr val="dk1"/>
              </a:buClr>
              <a:buSzPct val="100000"/>
            </a:pPr>
            <a:r>
              <a:rPr lang="en-SG" sz="1600" dirty="0" smtClean="0">
                <a:solidFill>
                  <a:schemeClr val="tx1"/>
                </a:solidFill>
                <a:latin typeface="Lato Light"/>
              </a:rPr>
              <a:t>To </a:t>
            </a:r>
            <a:r>
              <a:rPr lang="en-SG" sz="1600" dirty="0">
                <a:solidFill>
                  <a:schemeClr val="tx1"/>
                </a:solidFill>
                <a:latin typeface="Lato Light"/>
              </a:rPr>
              <a:t>conduct the normality tests:</a:t>
            </a:r>
          </a:p>
          <a:p>
            <a:pPr marL="342900" lvl="0" indent="-342900">
              <a:spcAft>
                <a:spcPts val="1200"/>
              </a:spcAft>
              <a:buClr>
                <a:schemeClr val="dk1"/>
              </a:buClr>
              <a:buSzPct val="100000"/>
              <a:buFont typeface="+mj-lt"/>
              <a:buAutoNum type="arabicPeriod"/>
            </a:pPr>
            <a:r>
              <a:rPr lang="en-SG" sz="1600" b="1" dirty="0" err="1" smtClean="0">
                <a:solidFill>
                  <a:schemeClr val="tx1"/>
                </a:solidFill>
                <a:latin typeface="Lato Light"/>
              </a:rPr>
              <a:t>Analyze</a:t>
            </a:r>
            <a:r>
              <a:rPr lang="en-SG" sz="1600" b="1" dirty="0" smtClean="0">
                <a:solidFill>
                  <a:schemeClr val="tx1"/>
                </a:solidFill>
                <a:latin typeface="Lato Light"/>
              </a:rPr>
              <a:t> </a:t>
            </a:r>
            <a:r>
              <a:rPr lang="en-SG" sz="1600" b="1" dirty="0">
                <a:solidFill>
                  <a:schemeClr val="tx1"/>
                </a:solidFill>
                <a:latin typeface="Lato Light"/>
              </a:rPr>
              <a:t>-&gt; Explore</a:t>
            </a:r>
          </a:p>
          <a:p>
            <a:pPr marL="342900" lvl="0" indent="-342900">
              <a:spcAft>
                <a:spcPts val="1200"/>
              </a:spcAft>
              <a:buClr>
                <a:schemeClr val="dk1"/>
              </a:buClr>
              <a:buSzPct val="100000"/>
              <a:buFont typeface="+mj-lt"/>
              <a:buAutoNum type="arabicPeriod"/>
            </a:pPr>
            <a:r>
              <a:rPr lang="en-SG" sz="1600" dirty="0" smtClean="0">
                <a:solidFill>
                  <a:schemeClr val="tx1"/>
                </a:solidFill>
                <a:latin typeface="Lato Light"/>
              </a:rPr>
              <a:t>Move </a:t>
            </a:r>
            <a:r>
              <a:rPr lang="en-SG" sz="1600" dirty="0">
                <a:solidFill>
                  <a:schemeClr val="tx1"/>
                </a:solidFill>
                <a:latin typeface="Lato Light"/>
              </a:rPr>
              <a:t>‘</a:t>
            </a:r>
            <a:r>
              <a:rPr lang="en-SG" sz="1600" dirty="0" err="1">
                <a:solidFill>
                  <a:schemeClr val="tx1"/>
                </a:solidFill>
                <a:latin typeface="Lato Light"/>
              </a:rPr>
              <a:t>PreRemedial</a:t>
            </a:r>
            <a:r>
              <a:rPr lang="en-SG" sz="1600" dirty="0">
                <a:solidFill>
                  <a:schemeClr val="tx1"/>
                </a:solidFill>
                <a:latin typeface="Lato Light"/>
              </a:rPr>
              <a:t>’, ‘</a:t>
            </a:r>
            <a:r>
              <a:rPr lang="en-SG" sz="1600" dirty="0" err="1">
                <a:solidFill>
                  <a:schemeClr val="tx1"/>
                </a:solidFill>
                <a:latin typeface="Lato Light"/>
              </a:rPr>
              <a:t>PostRemedial</a:t>
            </a:r>
            <a:r>
              <a:rPr lang="en-SG" sz="1600" dirty="0">
                <a:solidFill>
                  <a:schemeClr val="tx1"/>
                </a:solidFill>
                <a:latin typeface="Lato Light"/>
              </a:rPr>
              <a:t>’, and ‘difference’ to Dependent List</a:t>
            </a:r>
          </a:p>
          <a:p>
            <a:pPr marL="342900" lvl="0" indent="-342900">
              <a:spcAft>
                <a:spcPts val="1200"/>
              </a:spcAft>
              <a:buClr>
                <a:schemeClr val="dk1"/>
              </a:buClr>
              <a:buSzPct val="100000"/>
              <a:buFont typeface="+mj-lt"/>
              <a:buAutoNum type="arabicPeriod"/>
            </a:pPr>
            <a:r>
              <a:rPr lang="en-SG" sz="1600" dirty="0" smtClean="0">
                <a:solidFill>
                  <a:schemeClr val="tx1"/>
                </a:solidFill>
                <a:latin typeface="Lato Light"/>
              </a:rPr>
              <a:t>Click </a:t>
            </a:r>
            <a:r>
              <a:rPr lang="en-SG" sz="1600" dirty="0">
                <a:solidFill>
                  <a:schemeClr val="tx1"/>
                </a:solidFill>
                <a:latin typeface="Lato Light"/>
              </a:rPr>
              <a:t>on </a:t>
            </a:r>
            <a:r>
              <a:rPr lang="en-SG" sz="1600" b="1" i="1" dirty="0">
                <a:solidFill>
                  <a:schemeClr val="tx1"/>
                </a:solidFill>
                <a:latin typeface="Lato Light"/>
              </a:rPr>
              <a:t>Plots</a:t>
            </a:r>
            <a:r>
              <a:rPr lang="en-SG" sz="1600" dirty="0">
                <a:solidFill>
                  <a:schemeClr val="tx1"/>
                </a:solidFill>
                <a:latin typeface="Lato Light"/>
              </a:rPr>
              <a:t>, select ‘</a:t>
            </a:r>
            <a:r>
              <a:rPr lang="en-SG" sz="1600" dirty="0" smtClean="0">
                <a:solidFill>
                  <a:schemeClr val="tx1"/>
                </a:solidFill>
                <a:latin typeface="Lato Light"/>
              </a:rPr>
              <a:t>Normality plots with tests’</a:t>
            </a:r>
            <a:endParaRPr lang="en-SG" sz="1600" dirty="0">
              <a:solidFill>
                <a:schemeClr val="tx1"/>
              </a:solidFill>
              <a:latin typeface="Lato Light"/>
            </a:endParaRPr>
          </a:p>
          <a:p>
            <a:pPr marL="342900" lvl="0" indent="-342900">
              <a:spcAft>
                <a:spcPts val="1200"/>
              </a:spcAft>
              <a:buClr>
                <a:schemeClr val="dk1"/>
              </a:buClr>
              <a:buSzPct val="100000"/>
              <a:buFont typeface="+mj-lt"/>
              <a:buAutoNum type="arabicPeriod"/>
            </a:pPr>
            <a:r>
              <a:rPr lang="en-SG" sz="1600" dirty="0">
                <a:solidFill>
                  <a:schemeClr val="tx1"/>
                </a:solidFill>
                <a:latin typeface="Lato Light"/>
              </a:rPr>
              <a:t>Continue, and </a:t>
            </a:r>
            <a:r>
              <a:rPr lang="en-SG" sz="1600" dirty="0" smtClean="0">
                <a:solidFill>
                  <a:schemeClr val="tx1"/>
                </a:solidFill>
                <a:latin typeface="Lato Light"/>
              </a:rPr>
              <a:t>OK</a:t>
            </a:r>
            <a:endParaRPr lang="en-SG" sz="1600" dirty="0">
              <a:solidFill>
                <a:schemeClr val="tx1"/>
              </a:solidFill>
              <a:latin typeface="Lato Light"/>
            </a:endParaRPr>
          </a:p>
        </p:txBody>
      </p:sp>
      <p:pic>
        <p:nvPicPr>
          <p:cNvPr id="7" name="Picture 6">
            <a:extLst>
              <a:ext uri="{FF2B5EF4-FFF2-40B4-BE49-F238E27FC236}">
                <a16:creationId xmlns:a16="http://schemas.microsoft.com/office/drawing/2014/main" id="{8578EFB3-A46D-4EC5-98A3-3A7497C276B7}"/>
              </a:ext>
            </a:extLst>
          </p:cNvPr>
          <p:cNvPicPr>
            <a:picLocks noChangeAspect="1"/>
          </p:cNvPicPr>
          <p:nvPr/>
        </p:nvPicPr>
        <p:blipFill>
          <a:blip r:embed="rId3"/>
          <a:stretch>
            <a:fillRect/>
          </a:stretch>
        </p:blipFill>
        <p:spPr>
          <a:xfrm>
            <a:off x="6203950" y="1336683"/>
            <a:ext cx="2616936" cy="1870067"/>
          </a:xfrm>
          <a:prstGeom prst="rect">
            <a:avLst/>
          </a:prstGeom>
        </p:spPr>
      </p:pic>
      <p:pic>
        <p:nvPicPr>
          <p:cNvPr id="9" name="Picture 8">
            <a:extLst>
              <a:ext uri="{FF2B5EF4-FFF2-40B4-BE49-F238E27FC236}">
                <a16:creationId xmlns:a16="http://schemas.microsoft.com/office/drawing/2014/main" id="{7D7E14FA-4FC9-45ED-94B7-CC2F062413FA}"/>
              </a:ext>
            </a:extLst>
          </p:cNvPr>
          <p:cNvPicPr>
            <a:picLocks noChangeAspect="1"/>
          </p:cNvPicPr>
          <p:nvPr/>
        </p:nvPicPr>
        <p:blipFill rotWithShape="1">
          <a:blip r:embed="rId4"/>
          <a:srcRect b="1682"/>
          <a:stretch/>
        </p:blipFill>
        <p:spPr>
          <a:xfrm>
            <a:off x="6673449" y="3206750"/>
            <a:ext cx="1724633" cy="1885951"/>
          </a:xfrm>
          <a:prstGeom prst="rect">
            <a:avLst/>
          </a:prstGeom>
        </p:spPr>
      </p:pic>
    </p:spTree>
    <p:extLst>
      <p:ext uri="{BB962C8B-B14F-4D97-AF65-F5344CB8AC3E}">
        <p14:creationId xmlns:p14="http://schemas.microsoft.com/office/powerpoint/2010/main" val="3938639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1061096" y="3647021"/>
            <a:ext cx="7239000" cy="774701"/>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lvl="0" algn="ctr">
              <a:buClr>
                <a:schemeClr val="dk1"/>
              </a:buClr>
              <a:buSzPts val="1100"/>
            </a:pPr>
            <a:r>
              <a:rPr lang="en-SG" sz="2000" dirty="0">
                <a:solidFill>
                  <a:schemeClr val="tx1"/>
                </a:solidFill>
                <a:latin typeface="Lato Light"/>
              </a:rPr>
              <a:t>Since the Shapiro-Wilk </a:t>
            </a:r>
            <a:r>
              <a:rPr lang="en-SG" sz="2000" i="1" dirty="0">
                <a:solidFill>
                  <a:schemeClr val="tx1"/>
                </a:solidFill>
                <a:latin typeface="Lato Light"/>
              </a:rPr>
              <a:t>p</a:t>
            </a:r>
            <a:r>
              <a:rPr lang="en-SG" sz="2000" dirty="0">
                <a:solidFill>
                  <a:schemeClr val="tx1"/>
                </a:solidFill>
                <a:latin typeface="Lato Light"/>
              </a:rPr>
              <a:t> values are all </a:t>
            </a:r>
            <a:r>
              <a:rPr lang="en-SG" sz="2000" dirty="0" smtClean="0">
                <a:solidFill>
                  <a:schemeClr val="tx1"/>
                </a:solidFill>
                <a:latin typeface="Lato Light"/>
              </a:rPr>
              <a:t>&gt; .</a:t>
            </a:r>
            <a:r>
              <a:rPr lang="en-SG" sz="2000" dirty="0">
                <a:solidFill>
                  <a:schemeClr val="tx1"/>
                </a:solidFill>
                <a:latin typeface="Lato Light"/>
              </a:rPr>
              <a:t>05, we conclude that assumption of normality is not violated</a:t>
            </a:r>
          </a:p>
        </p:txBody>
      </p:sp>
      <p:pic>
        <p:nvPicPr>
          <p:cNvPr id="5" name="Picture 4">
            <a:extLst>
              <a:ext uri="{FF2B5EF4-FFF2-40B4-BE49-F238E27FC236}">
                <a16:creationId xmlns:a16="http://schemas.microsoft.com/office/drawing/2014/main" id="{82204E00-827E-45FF-B3D2-E570BE613630}"/>
              </a:ext>
            </a:extLst>
          </p:cNvPr>
          <p:cNvPicPr>
            <a:picLocks noChangeAspect="1"/>
          </p:cNvPicPr>
          <p:nvPr/>
        </p:nvPicPr>
        <p:blipFill>
          <a:blip r:embed="rId2"/>
          <a:stretch>
            <a:fillRect/>
          </a:stretch>
        </p:blipFill>
        <p:spPr>
          <a:xfrm>
            <a:off x="2138362" y="1671637"/>
            <a:ext cx="4867275" cy="1800225"/>
          </a:xfrm>
          <a:prstGeom prst="rect">
            <a:avLst/>
          </a:prstGeom>
        </p:spPr>
      </p:pic>
    </p:spTree>
    <p:extLst>
      <p:ext uri="{BB962C8B-B14F-4D97-AF65-F5344CB8AC3E}">
        <p14:creationId xmlns:p14="http://schemas.microsoft.com/office/powerpoint/2010/main" val="1818251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sp>
        <p:nvSpPr>
          <p:cNvPr id="5" name="Google Shape;178;p29">
            <a:extLst>
              <a:ext uri="{FF2B5EF4-FFF2-40B4-BE49-F238E27FC236}">
                <a16:creationId xmlns:a16="http://schemas.microsoft.com/office/drawing/2014/main" id="{664BC0D9-3EB6-4849-B9C0-8AB99A65C5F2}"/>
              </a:ext>
            </a:extLst>
          </p:cNvPr>
          <p:cNvSpPr txBox="1">
            <a:spLocks/>
          </p:cNvSpPr>
          <p:nvPr/>
        </p:nvSpPr>
        <p:spPr>
          <a:xfrm>
            <a:off x="713225" y="2293830"/>
            <a:ext cx="3231758" cy="1564355"/>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buClr>
                <a:schemeClr val="dk1"/>
              </a:buClr>
              <a:buSzPts val="1100"/>
              <a:buFont typeface="Arial"/>
              <a:buNone/>
            </a:pPr>
            <a:endParaRPr lang="en-GB" sz="2000" b="1" dirty="0">
              <a:solidFill>
                <a:srgbClr val="000000"/>
              </a:solidFill>
            </a:endParaRPr>
          </a:p>
          <a:p>
            <a:pPr marL="0" indent="0">
              <a:buClr>
                <a:schemeClr val="dk1"/>
              </a:buClr>
              <a:buSzPts val="1100"/>
              <a:buFont typeface="Arial"/>
              <a:buNone/>
            </a:pPr>
            <a:r>
              <a:rPr lang="en-GB" sz="2000" b="1" dirty="0" err="1">
                <a:solidFill>
                  <a:srgbClr val="000000"/>
                </a:solidFill>
              </a:rPr>
              <a:t>Analyze</a:t>
            </a:r>
            <a:r>
              <a:rPr lang="en-GB" sz="2000" b="1" dirty="0">
                <a:solidFill>
                  <a:srgbClr val="000000"/>
                </a:solidFill>
              </a:rPr>
              <a:t> -&gt; Compare Means -&gt; Paired-Samples T Test</a:t>
            </a:r>
          </a:p>
          <a:p>
            <a:pPr indent="-304800">
              <a:buSzPts val="1200"/>
              <a:buFont typeface="Lato"/>
              <a:buChar char="●"/>
            </a:pPr>
            <a:endParaRPr lang="en-GB" sz="2000" b="1" dirty="0">
              <a:solidFill>
                <a:srgbClr val="000000"/>
              </a:solidFill>
            </a:endParaRPr>
          </a:p>
        </p:txBody>
      </p:sp>
      <p:pic>
        <p:nvPicPr>
          <p:cNvPr id="8" name="Picture 7">
            <a:extLst>
              <a:ext uri="{FF2B5EF4-FFF2-40B4-BE49-F238E27FC236}">
                <a16:creationId xmlns:a16="http://schemas.microsoft.com/office/drawing/2014/main" id="{8C818ABA-15FE-4168-AD29-F0E94D1B6AD6}"/>
              </a:ext>
            </a:extLst>
          </p:cNvPr>
          <p:cNvPicPr>
            <a:picLocks noChangeAspect="1"/>
          </p:cNvPicPr>
          <p:nvPr/>
        </p:nvPicPr>
        <p:blipFill>
          <a:blip r:embed="rId3"/>
          <a:stretch>
            <a:fillRect/>
          </a:stretch>
        </p:blipFill>
        <p:spPr>
          <a:xfrm>
            <a:off x="4168079" y="1807044"/>
            <a:ext cx="4262646" cy="2537928"/>
          </a:xfrm>
          <a:prstGeom prst="rect">
            <a:avLst/>
          </a:prstGeom>
        </p:spPr>
      </p:pic>
    </p:spTree>
    <p:extLst>
      <p:ext uri="{BB962C8B-B14F-4D97-AF65-F5344CB8AC3E}">
        <p14:creationId xmlns:p14="http://schemas.microsoft.com/office/powerpoint/2010/main" val="657675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9" name="Google Shape;178;p29">
            <a:extLst>
              <a:ext uri="{FF2B5EF4-FFF2-40B4-BE49-F238E27FC236}">
                <a16:creationId xmlns:a16="http://schemas.microsoft.com/office/drawing/2014/main" id="{7BC26027-41DE-46AB-970D-122E5ADD1837}"/>
              </a:ext>
            </a:extLst>
          </p:cNvPr>
          <p:cNvSpPr txBox="1">
            <a:spLocks/>
          </p:cNvSpPr>
          <p:nvPr/>
        </p:nvSpPr>
        <p:spPr>
          <a:xfrm>
            <a:off x="259423" y="1638507"/>
            <a:ext cx="4191278" cy="256196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438150" indent="-285750" algn="l">
              <a:buClrTx/>
              <a:buSzPts val="1200"/>
              <a:buFont typeface="Arial" panose="020B0604020202020204" pitchFamily="34" charset="0"/>
              <a:buChar char="•"/>
            </a:pPr>
            <a:endParaRPr lang="en-GB" sz="1800" dirty="0">
              <a:solidFill>
                <a:srgbClr val="000000"/>
              </a:solidFill>
            </a:endParaRPr>
          </a:p>
          <a:p>
            <a:pPr marL="438150" indent="-285750" algn="l">
              <a:buClrTx/>
              <a:buSzPts val="1200"/>
              <a:buFont typeface="Arial" panose="020B0604020202020204" pitchFamily="34" charset="0"/>
              <a:buChar char="•"/>
            </a:pPr>
            <a:r>
              <a:rPr lang="en-GB" sz="1800" dirty="0">
                <a:solidFill>
                  <a:srgbClr val="000000"/>
                </a:solidFill>
              </a:rPr>
              <a:t>Select both ‘</a:t>
            </a:r>
            <a:r>
              <a:rPr lang="en-GB" sz="1800" dirty="0" err="1">
                <a:solidFill>
                  <a:srgbClr val="000000"/>
                </a:solidFill>
              </a:rPr>
              <a:t>PreRemedial</a:t>
            </a:r>
            <a:r>
              <a:rPr lang="en-GB" sz="1800" dirty="0">
                <a:solidFill>
                  <a:srgbClr val="000000"/>
                </a:solidFill>
              </a:rPr>
              <a:t>’ and ‘</a:t>
            </a:r>
            <a:r>
              <a:rPr lang="en-GB" sz="1800" dirty="0" err="1">
                <a:solidFill>
                  <a:srgbClr val="000000"/>
                </a:solidFill>
              </a:rPr>
              <a:t>PostRemedial</a:t>
            </a:r>
            <a:r>
              <a:rPr lang="en-GB" sz="1800" dirty="0">
                <a:solidFill>
                  <a:srgbClr val="000000"/>
                </a:solidFill>
              </a:rPr>
              <a:t>’ and move them over to the right column (you can hold the </a:t>
            </a:r>
            <a:r>
              <a:rPr lang="en-GB" sz="1800" i="1" dirty="0">
                <a:solidFill>
                  <a:srgbClr val="000000"/>
                </a:solidFill>
              </a:rPr>
              <a:t>ctrl</a:t>
            </a:r>
            <a:r>
              <a:rPr lang="en-GB" sz="1800" dirty="0">
                <a:solidFill>
                  <a:srgbClr val="000000"/>
                </a:solidFill>
              </a:rPr>
              <a:t> key to select multiple variables)</a:t>
            </a:r>
          </a:p>
          <a:p>
            <a:pPr marL="438150" indent="-285750" algn="l">
              <a:buClrTx/>
              <a:buSzPts val="1200"/>
              <a:buFont typeface="Arial" panose="020B0604020202020204" pitchFamily="34" charset="0"/>
              <a:buChar char="•"/>
            </a:pPr>
            <a:endParaRPr lang="en-GB" sz="1800" dirty="0">
              <a:solidFill>
                <a:srgbClr val="000000"/>
              </a:solidFill>
            </a:endParaRPr>
          </a:p>
          <a:p>
            <a:pPr marL="438150" indent="-285750" algn="l">
              <a:buClrTx/>
              <a:buSzPts val="1200"/>
              <a:buFont typeface="Arial" panose="020B0604020202020204" pitchFamily="34" charset="0"/>
              <a:buChar char="•"/>
            </a:pPr>
            <a:r>
              <a:rPr lang="en-GB" sz="1800" dirty="0">
                <a:solidFill>
                  <a:srgbClr val="000000"/>
                </a:solidFill>
              </a:rPr>
              <a:t>OK!</a:t>
            </a:r>
          </a:p>
          <a:p>
            <a:pPr marL="438150" indent="-285750" algn="l">
              <a:buClrTx/>
              <a:buSzPts val="1200"/>
              <a:buFont typeface="Arial" panose="020B0604020202020204" pitchFamily="34" charset="0"/>
              <a:buChar char="•"/>
            </a:pPr>
            <a:endParaRPr lang="en-GB" sz="1800" dirty="0">
              <a:solidFill>
                <a:srgbClr val="000000"/>
              </a:solidFill>
            </a:endParaRPr>
          </a:p>
        </p:txBody>
      </p:sp>
      <p:sp>
        <p:nvSpPr>
          <p:cNvPr id="470" name="Google Shape;470;p42"/>
          <p:cNvSpPr txBox="1">
            <a:spLocks noGrp="1"/>
          </p:cNvSpPr>
          <p:nvPr>
            <p:ph type="title"/>
          </p:nvPr>
        </p:nvSpPr>
        <p:spPr>
          <a:xfrm>
            <a:off x="772125" y="543537"/>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pic>
        <p:nvPicPr>
          <p:cNvPr id="6" name="Picture 5">
            <a:extLst>
              <a:ext uri="{FF2B5EF4-FFF2-40B4-BE49-F238E27FC236}">
                <a16:creationId xmlns:a16="http://schemas.microsoft.com/office/drawing/2014/main" id="{2429839B-312B-457D-8640-7079E63B5D75}"/>
              </a:ext>
            </a:extLst>
          </p:cNvPr>
          <p:cNvPicPr>
            <a:picLocks noChangeAspect="1"/>
          </p:cNvPicPr>
          <p:nvPr/>
        </p:nvPicPr>
        <p:blipFill>
          <a:blip r:embed="rId3"/>
          <a:stretch>
            <a:fillRect/>
          </a:stretch>
        </p:blipFill>
        <p:spPr>
          <a:xfrm>
            <a:off x="4630875" y="1816143"/>
            <a:ext cx="4155002" cy="2206690"/>
          </a:xfrm>
          <a:prstGeom prst="rect">
            <a:avLst/>
          </a:prstGeom>
        </p:spPr>
      </p:pic>
    </p:spTree>
    <p:extLst>
      <p:ext uri="{BB962C8B-B14F-4D97-AF65-F5344CB8AC3E}">
        <p14:creationId xmlns:p14="http://schemas.microsoft.com/office/powerpoint/2010/main" val="22302466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pic>
        <p:nvPicPr>
          <p:cNvPr id="8" name="Picture 7">
            <a:extLst>
              <a:ext uri="{FF2B5EF4-FFF2-40B4-BE49-F238E27FC236}">
                <a16:creationId xmlns:a16="http://schemas.microsoft.com/office/drawing/2014/main" id="{1504F876-652A-4BC1-9D5C-A5E40CF6DC93}"/>
              </a:ext>
            </a:extLst>
          </p:cNvPr>
          <p:cNvPicPr>
            <a:picLocks noChangeAspect="1"/>
          </p:cNvPicPr>
          <p:nvPr/>
        </p:nvPicPr>
        <p:blipFill>
          <a:blip r:embed="rId3"/>
          <a:stretch>
            <a:fillRect/>
          </a:stretch>
        </p:blipFill>
        <p:spPr>
          <a:xfrm>
            <a:off x="235559" y="3414647"/>
            <a:ext cx="3209925" cy="765547"/>
          </a:xfrm>
          <a:prstGeom prst="rect">
            <a:avLst/>
          </a:prstGeom>
        </p:spPr>
      </p:pic>
      <p:pic>
        <p:nvPicPr>
          <p:cNvPr id="5" name="Picture 4">
            <a:extLst>
              <a:ext uri="{FF2B5EF4-FFF2-40B4-BE49-F238E27FC236}">
                <a16:creationId xmlns:a16="http://schemas.microsoft.com/office/drawing/2014/main" id="{C9461B90-52CF-4A3B-BC72-9E47A3B31D1A}"/>
              </a:ext>
            </a:extLst>
          </p:cNvPr>
          <p:cNvPicPr>
            <a:picLocks noChangeAspect="1"/>
          </p:cNvPicPr>
          <p:nvPr/>
        </p:nvPicPr>
        <p:blipFill>
          <a:blip r:embed="rId4"/>
          <a:stretch>
            <a:fillRect/>
          </a:stretch>
        </p:blipFill>
        <p:spPr>
          <a:xfrm>
            <a:off x="1482064" y="2216712"/>
            <a:ext cx="6865924" cy="1111115"/>
          </a:xfrm>
          <a:prstGeom prst="rect">
            <a:avLst/>
          </a:prstGeom>
        </p:spPr>
      </p:pic>
      <p:sp>
        <p:nvSpPr>
          <p:cNvPr id="63" name="TextBox 62">
            <a:extLst>
              <a:ext uri="{FF2B5EF4-FFF2-40B4-BE49-F238E27FC236}">
                <a16:creationId xmlns:a16="http://schemas.microsoft.com/office/drawing/2014/main" id="{67CD51B6-F98E-422D-ABA2-BE40628F6870}"/>
              </a:ext>
            </a:extLst>
          </p:cNvPr>
          <p:cNvSpPr txBox="1"/>
          <p:nvPr/>
        </p:nvSpPr>
        <p:spPr>
          <a:xfrm>
            <a:off x="247174" y="4188270"/>
            <a:ext cx="4889676" cy="738664"/>
          </a:xfrm>
          <a:prstGeom prst="rect">
            <a:avLst/>
          </a:prstGeom>
          <a:noFill/>
        </p:spPr>
        <p:txBody>
          <a:bodyPr wrap="square" rtlCol="0">
            <a:spAutoFit/>
          </a:bodyPr>
          <a:lstStyle/>
          <a:p>
            <a:r>
              <a:rPr lang="en-SG" dirty="0">
                <a:latin typeface="Lato Light"/>
              </a:rPr>
              <a:t>We can say that, on average, students who underwent remedial classes improved their grades from 43.65 to 57.60 (check </a:t>
            </a:r>
            <a:r>
              <a:rPr lang="en-SG" i="1" dirty="0">
                <a:latin typeface="Lato Light"/>
              </a:rPr>
              <a:t>p </a:t>
            </a:r>
            <a:r>
              <a:rPr lang="en-SG" dirty="0">
                <a:latin typeface="Lato Light"/>
              </a:rPr>
              <a:t>value for statistical significance)</a:t>
            </a:r>
            <a:endParaRPr lang="en-SG" i="1" dirty="0">
              <a:latin typeface="Lato Light"/>
            </a:endParaRPr>
          </a:p>
        </p:txBody>
      </p:sp>
      <p:sp>
        <p:nvSpPr>
          <p:cNvPr id="9" name="Google Shape;178;p29">
            <a:extLst>
              <a:ext uri="{FF2B5EF4-FFF2-40B4-BE49-F238E27FC236}">
                <a16:creationId xmlns:a16="http://schemas.microsoft.com/office/drawing/2014/main" id="{7BC26027-41DE-46AB-970D-122E5ADD1837}"/>
              </a:ext>
            </a:extLst>
          </p:cNvPr>
          <p:cNvSpPr txBox="1">
            <a:spLocks/>
          </p:cNvSpPr>
          <p:nvPr/>
        </p:nvSpPr>
        <p:spPr>
          <a:xfrm>
            <a:off x="2909462" y="1008326"/>
            <a:ext cx="2693784" cy="98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lgn="l">
              <a:buClr>
                <a:schemeClr val="dk1"/>
              </a:buClr>
              <a:buSzPts val="1100"/>
              <a:buFont typeface="Arial"/>
              <a:buNone/>
            </a:pPr>
            <a:endParaRPr lang="en-GB" dirty="0">
              <a:solidFill>
                <a:srgbClr val="000000"/>
              </a:solidFill>
            </a:endParaRPr>
          </a:p>
          <a:p>
            <a:pPr marL="0" indent="0" algn="l">
              <a:buClr>
                <a:schemeClr val="dk1"/>
              </a:buClr>
              <a:buSzPts val="1100"/>
              <a:buFont typeface="Arial"/>
              <a:buNone/>
            </a:pPr>
            <a:endParaRPr lang="en-GB" dirty="0">
              <a:solidFill>
                <a:srgbClr val="000000"/>
              </a:solidFill>
            </a:endParaRPr>
          </a:p>
          <a:p>
            <a:pPr marL="0" indent="0" algn="l">
              <a:buClr>
                <a:schemeClr val="dk1"/>
              </a:buClr>
              <a:buSzPts val="1100"/>
              <a:buFont typeface="Arial"/>
              <a:buNone/>
            </a:pPr>
            <a:endParaRPr lang="en-GB" dirty="0">
              <a:solidFill>
                <a:srgbClr val="000000"/>
              </a:solidFill>
            </a:endParaRPr>
          </a:p>
          <a:p>
            <a:pPr marL="0" indent="0" algn="l">
              <a:buClr>
                <a:schemeClr val="dk1"/>
              </a:buClr>
              <a:buSzPts val="1100"/>
              <a:buFont typeface="Arial"/>
              <a:buNone/>
            </a:pPr>
            <a:endParaRPr lang="en-GB" dirty="0">
              <a:solidFill>
                <a:srgbClr val="000000"/>
              </a:solidFill>
            </a:endParaRPr>
          </a:p>
          <a:p>
            <a:pPr marL="0" indent="0" algn="l">
              <a:buClr>
                <a:schemeClr val="dk1"/>
              </a:buClr>
              <a:buSzPts val="1100"/>
              <a:buFont typeface="Arial"/>
              <a:buNone/>
            </a:pPr>
            <a:endParaRPr lang="en-GB" dirty="0">
              <a:solidFill>
                <a:srgbClr val="000000"/>
              </a:solidFill>
            </a:endParaRPr>
          </a:p>
          <a:p>
            <a:pPr marL="0" indent="0" algn="l">
              <a:buClr>
                <a:schemeClr val="dk1"/>
              </a:buClr>
              <a:buSzPts val="1100"/>
              <a:buFont typeface="Arial"/>
              <a:buNone/>
            </a:pPr>
            <a:r>
              <a:rPr lang="en-GB" dirty="0">
                <a:solidFill>
                  <a:srgbClr val="000000"/>
                </a:solidFill>
              </a:rPr>
              <a:t>Looking at the output file, we get a t score = -5.834. </a:t>
            </a:r>
          </a:p>
        </p:txBody>
      </p:sp>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Onto SPSS!</a:t>
            </a:r>
            <a:endParaRPr dirty="0">
              <a:solidFill>
                <a:srgbClr val="005ABB"/>
              </a:solidFill>
            </a:endParaRPr>
          </a:p>
        </p:txBody>
      </p:sp>
      <p:sp>
        <p:nvSpPr>
          <p:cNvPr id="2" name="Rectangle: Rounded Corners 1">
            <a:extLst>
              <a:ext uri="{FF2B5EF4-FFF2-40B4-BE49-F238E27FC236}">
                <a16:creationId xmlns:a16="http://schemas.microsoft.com/office/drawing/2014/main" id="{5D850649-EB80-4004-A1F1-BC16C095456F}"/>
              </a:ext>
            </a:extLst>
          </p:cNvPr>
          <p:cNvSpPr/>
          <p:nvPr/>
        </p:nvSpPr>
        <p:spPr>
          <a:xfrm>
            <a:off x="6619126" y="2853297"/>
            <a:ext cx="461350" cy="361926"/>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rgbClr val="000000"/>
              </a:solidFill>
            </a:endParaRPr>
          </a:p>
        </p:txBody>
      </p:sp>
      <p:cxnSp>
        <p:nvCxnSpPr>
          <p:cNvPr id="7" name="Straight Arrow Connector 6">
            <a:extLst>
              <a:ext uri="{FF2B5EF4-FFF2-40B4-BE49-F238E27FC236}">
                <a16:creationId xmlns:a16="http://schemas.microsoft.com/office/drawing/2014/main" id="{1EAFD757-058F-47A7-B052-083B76DA6192}"/>
              </a:ext>
            </a:extLst>
          </p:cNvPr>
          <p:cNvCxnSpPr>
            <a:cxnSpLocks/>
            <a:stCxn id="14" idx="2"/>
            <a:endCxn id="2" idx="0"/>
          </p:cNvCxnSpPr>
          <p:nvPr/>
        </p:nvCxnSpPr>
        <p:spPr>
          <a:xfrm>
            <a:off x="4180166" y="1991059"/>
            <a:ext cx="2669635" cy="86223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Rounded Corners 11">
            <a:extLst>
              <a:ext uri="{FF2B5EF4-FFF2-40B4-BE49-F238E27FC236}">
                <a16:creationId xmlns:a16="http://schemas.microsoft.com/office/drawing/2014/main" id="{ED24C558-5165-4E55-922C-5B0E42B5A854}"/>
              </a:ext>
            </a:extLst>
          </p:cNvPr>
          <p:cNvSpPr/>
          <p:nvPr/>
        </p:nvSpPr>
        <p:spPr>
          <a:xfrm>
            <a:off x="7205352" y="2833856"/>
            <a:ext cx="372727" cy="361926"/>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rgbClr val="000000"/>
              </a:solidFill>
            </a:endParaRPr>
          </a:p>
        </p:txBody>
      </p:sp>
      <p:sp>
        <p:nvSpPr>
          <p:cNvPr id="14" name="Rectangle: Rounded Corners 13">
            <a:extLst>
              <a:ext uri="{FF2B5EF4-FFF2-40B4-BE49-F238E27FC236}">
                <a16:creationId xmlns:a16="http://schemas.microsoft.com/office/drawing/2014/main" id="{402DBD1D-AB88-44EB-A0ED-9713FA2E4E7D}"/>
              </a:ext>
            </a:extLst>
          </p:cNvPr>
          <p:cNvSpPr/>
          <p:nvPr/>
        </p:nvSpPr>
        <p:spPr>
          <a:xfrm>
            <a:off x="2914100" y="1407264"/>
            <a:ext cx="2532131" cy="58379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17" name="Rectangle: Rounded Corners 16">
            <a:extLst>
              <a:ext uri="{FF2B5EF4-FFF2-40B4-BE49-F238E27FC236}">
                <a16:creationId xmlns:a16="http://schemas.microsoft.com/office/drawing/2014/main" id="{3D5CC18C-D5CB-4420-A29F-BBC84FB77A57}"/>
              </a:ext>
            </a:extLst>
          </p:cNvPr>
          <p:cNvSpPr/>
          <p:nvPr/>
        </p:nvSpPr>
        <p:spPr>
          <a:xfrm>
            <a:off x="6111479" y="1361897"/>
            <a:ext cx="2621555" cy="67453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rgbClr val="000000"/>
              </a:solidFill>
            </a:endParaRPr>
          </a:p>
        </p:txBody>
      </p:sp>
      <p:cxnSp>
        <p:nvCxnSpPr>
          <p:cNvPr id="18" name="Straight Arrow Connector 17">
            <a:extLst>
              <a:ext uri="{FF2B5EF4-FFF2-40B4-BE49-F238E27FC236}">
                <a16:creationId xmlns:a16="http://schemas.microsoft.com/office/drawing/2014/main" id="{A246DF20-8D6A-4B07-8B15-849CC6069625}"/>
              </a:ext>
            </a:extLst>
          </p:cNvPr>
          <p:cNvCxnSpPr>
            <a:cxnSpLocks/>
            <a:stCxn id="17" idx="2"/>
            <a:endCxn id="12" idx="0"/>
          </p:cNvCxnSpPr>
          <p:nvPr/>
        </p:nvCxnSpPr>
        <p:spPr>
          <a:xfrm flipH="1">
            <a:off x="7391716" y="2036427"/>
            <a:ext cx="30541" cy="79742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D5298FE1-F543-4BD8-AD67-0A264D22411E}"/>
              </a:ext>
            </a:extLst>
          </p:cNvPr>
          <p:cNvSpPr txBox="1"/>
          <p:nvPr/>
        </p:nvSpPr>
        <p:spPr>
          <a:xfrm>
            <a:off x="6177338" y="1397963"/>
            <a:ext cx="2656738" cy="523220"/>
          </a:xfrm>
          <a:prstGeom prst="rect">
            <a:avLst/>
          </a:prstGeom>
          <a:noFill/>
        </p:spPr>
        <p:txBody>
          <a:bodyPr wrap="square" rtlCol="0">
            <a:spAutoFit/>
          </a:bodyPr>
          <a:lstStyle/>
          <a:p>
            <a:r>
              <a:rPr lang="en-SG" dirty="0">
                <a:latin typeface="Lato Light"/>
              </a:rPr>
              <a:t>This is the degrees of freedom (</a:t>
            </a:r>
            <a:r>
              <a:rPr lang="en-SG" i="1" dirty="0">
                <a:latin typeface="Lato Light"/>
              </a:rPr>
              <a:t>n</a:t>
            </a:r>
            <a:r>
              <a:rPr lang="en-SG" dirty="0">
                <a:latin typeface="Lato Light"/>
              </a:rPr>
              <a:t> - number of pairs = 19)</a:t>
            </a:r>
          </a:p>
        </p:txBody>
      </p:sp>
      <p:sp>
        <p:nvSpPr>
          <p:cNvPr id="24" name="Rectangle: Rounded Corners 23">
            <a:extLst>
              <a:ext uri="{FF2B5EF4-FFF2-40B4-BE49-F238E27FC236}">
                <a16:creationId xmlns:a16="http://schemas.microsoft.com/office/drawing/2014/main" id="{9430F422-E5FF-4326-954A-9D5487EABF5D}"/>
              </a:ext>
            </a:extLst>
          </p:cNvPr>
          <p:cNvSpPr/>
          <p:nvPr/>
        </p:nvSpPr>
        <p:spPr>
          <a:xfrm>
            <a:off x="7629446" y="2833856"/>
            <a:ext cx="699492" cy="391349"/>
          </a:xfrm>
          <a:prstGeom prst="roundRect">
            <a:avLst/>
          </a:prstGeom>
          <a:noFill/>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SG">
              <a:solidFill>
                <a:srgbClr val="000000"/>
              </a:solidFill>
            </a:endParaRPr>
          </a:p>
        </p:txBody>
      </p:sp>
      <p:sp>
        <p:nvSpPr>
          <p:cNvPr id="28" name="TextBox 27">
            <a:extLst>
              <a:ext uri="{FF2B5EF4-FFF2-40B4-BE49-F238E27FC236}">
                <a16:creationId xmlns:a16="http://schemas.microsoft.com/office/drawing/2014/main" id="{2FE3A2CD-08E8-4B45-A8CE-E788010115CA}"/>
              </a:ext>
            </a:extLst>
          </p:cNvPr>
          <p:cNvSpPr txBox="1"/>
          <p:nvPr/>
        </p:nvSpPr>
        <p:spPr>
          <a:xfrm>
            <a:off x="5554907" y="3679827"/>
            <a:ext cx="3477261" cy="1169551"/>
          </a:xfrm>
          <a:prstGeom prst="rect">
            <a:avLst/>
          </a:prstGeom>
          <a:noFill/>
        </p:spPr>
        <p:txBody>
          <a:bodyPr wrap="square" rtlCol="0">
            <a:spAutoFit/>
          </a:bodyPr>
          <a:lstStyle/>
          <a:p>
            <a:r>
              <a:rPr lang="en-AU" i="1" dirty="0">
                <a:latin typeface="Lato Light"/>
              </a:rPr>
              <a:t>p</a:t>
            </a:r>
            <a:r>
              <a:rPr lang="en-AU" dirty="0">
                <a:latin typeface="Lato Light"/>
              </a:rPr>
              <a:t>-value &lt; .001 (smaller than the critical alpha .05). We reject the null hypothesis. Therefore, we conclude that scores before and after remedial lessons were significantly different.</a:t>
            </a:r>
          </a:p>
        </p:txBody>
      </p:sp>
      <p:sp>
        <p:nvSpPr>
          <p:cNvPr id="30" name="Rectangle: Rounded Corners 29">
            <a:extLst>
              <a:ext uri="{FF2B5EF4-FFF2-40B4-BE49-F238E27FC236}">
                <a16:creationId xmlns:a16="http://schemas.microsoft.com/office/drawing/2014/main" id="{8DBFAA8D-C60E-4D40-B92F-48C9E8424F1D}"/>
              </a:ext>
            </a:extLst>
          </p:cNvPr>
          <p:cNvSpPr/>
          <p:nvPr/>
        </p:nvSpPr>
        <p:spPr>
          <a:xfrm>
            <a:off x="5455110" y="3604090"/>
            <a:ext cx="3556510" cy="134805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cxnSp>
        <p:nvCxnSpPr>
          <p:cNvPr id="31" name="Straight Arrow Connector 30">
            <a:extLst>
              <a:ext uri="{FF2B5EF4-FFF2-40B4-BE49-F238E27FC236}">
                <a16:creationId xmlns:a16="http://schemas.microsoft.com/office/drawing/2014/main" id="{2CA5EC24-7538-4203-9295-A4374D0C807B}"/>
              </a:ext>
            </a:extLst>
          </p:cNvPr>
          <p:cNvCxnSpPr>
            <a:cxnSpLocks/>
            <a:stCxn id="30" idx="0"/>
            <a:endCxn id="24" idx="2"/>
          </p:cNvCxnSpPr>
          <p:nvPr/>
        </p:nvCxnSpPr>
        <p:spPr>
          <a:xfrm flipV="1">
            <a:off x="7233365" y="3225205"/>
            <a:ext cx="745827" cy="378885"/>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934025D5-6971-4D14-8112-6A92D75D715D}"/>
              </a:ext>
            </a:extLst>
          </p:cNvPr>
          <p:cNvCxnSpPr>
            <a:cxnSpLocks/>
            <a:stCxn id="62" idx="3"/>
            <a:endCxn id="64" idx="0"/>
          </p:cNvCxnSpPr>
          <p:nvPr/>
        </p:nvCxnSpPr>
        <p:spPr>
          <a:xfrm>
            <a:off x="1687113" y="3943374"/>
            <a:ext cx="999092" cy="29873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2" name="Rectangle: Rounded Corners 61">
            <a:extLst>
              <a:ext uri="{FF2B5EF4-FFF2-40B4-BE49-F238E27FC236}">
                <a16:creationId xmlns:a16="http://schemas.microsoft.com/office/drawing/2014/main" id="{606970AD-324A-4C7A-AE8F-DE0D2347F24C}"/>
              </a:ext>
            </a:extLst>
          </p:cNvPr>
          <p:cNvSpPr/>
          <p:nvPr/>
        </p:nvSpPr>
        <p:spPr>
          <a:xfrm>
            <a:off x="1277014" y="3706554"/>
            <a:ext cx="410099" cy="47364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
        <p:nvSpPr>
          <p:cNvPr id="64" name="Rectangle: Rounded Corners 63">
            <a:extLst>
              <a:ext uri="{FF2B5EF4-FFF2-40B4-BE49-F238E27FC236}">
                <a16:creationId xmlns:a16="http://schemas.microsoft.com/office/drawing/2014/main" id="{46C38054-1D3D-4767-8337-B2F7C0FC6417}"/>
              </a:ext>
            </a:extLst>
          </p:cNvPr>
          <p:cNvSpPr/>
          <p:nvPr/>
        </p:nvSpPr>
        <p:spPr>
          <a:xfrm>
            <a:off x="235559" y="4242111"/>
            <a:ext cx="4901291" cy="68482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solidFill>
                <a:srgbClr val="000000"/>
              </a:solidFill>
            </a:endParaRPr>
          </a:p>
        </p:txBody>
      </p:sp>
    </p:spTree>
    <p:extLst>
      <p:ext uri="{BB962C8B-B14F-4D97-AF65-F5344CB8AC3E}">
        <p14:creationId xmlns:p14="http://schemas.microsoft.com/office/powerpoint/2010/main" val="4179835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Shape 243"/>
        <p:cNvGrpSpPr/>
        <p:nvPr/>
      </p:nvGrpSpPr>
      <p:grpSpPr>
        <a:xfrm>
          <a:off x="0" y="0"/>
          <a:ext cx="0" cy="0"/>
          <a:chOff x="0" y="0"/>
          <a:chExt cx="0" cy="0"/>
        </a:xfrm>
      </p:grpSpPr>
      <p:sp>
        <p:nvSpPr>
          <p:cNvPr id="252" name="Google Shape;252;p3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Write-up</a:t>
            </a:r>
            <a:endParaRPr dirty="0">
              <a:solidFill>
                <a:srgbClr val="005ABB"/>
              </a:solidFill>
            </a:endParaRPr>
          </a:p>
        </p:txBody>
      </p:sp>
      <p:sp>
        <p:nvSpPr>
          <p:cNvPr id="5" name="TextBox 4">
            <a:extLst>
              <a:ext uri="{FF2B5EF4-FFF2-40B4-BE49-F238E27FC236}">
                <a16:creationId xmlns:a16="http://schemas.microsoft.com/office/drawing/2014/main" id="{DFACC7E0-43AA-4848-B0EF-90B749828E65}"/>
              </a:ext>
            </a:extLst>
          </p:cNvPr>
          <p:cNvSpPr txBox="1"/>
          <p:nvPr/>
        </p:nvSpPr>
        <p:spPr>
          <a:xfrm>
            <a:off x="474031" y="1751239"/>
            <a:ext cx="8669969" cy="923330"/>
          </a:xfrm>
          <a:prstGeom prst="rect">
            <a:avLst/>
          </a:prstGeom>
          <a:noFill/>
        </p:spPr>
        <p:txBody>
          <a:bodyPr wrap="square" rtlCol="0">
            <a:spAutoFit/>
          </a:bodyPr>
          <a:lstStyle/>
          <a:p>
            <a:pPr lvl="0" algn="ctr">
              <a:buClr>
                <a:schemeClr val="dk1"/>
              </a:buClr>
              <a:buSzPts val="1100"/>
            </a:pPr>
            <a:r>
              <a:rPr lang="en-AU" sz="1800" dirty="0">
                <a:solidFill>
                  <a:schemeClr val="tx1"/>
                </a:solidFill>
              </a:rPr>
              <a:t>An example write-up can be found on:</a:t>
            </a:r>
          </a:p>
          <a:p>
            <a:pPr lvl="0" algn="ctr">
              <a:buClr>
                <a:schemeClr val="dk1"/>
              </a:buClr>
              <a:buSzPts val="1100"/>
            </a:pPr>
            <a:endParaRPr lang="en-AU" sz="1800" dirty="0">
              <a:solidFill>
                <a:schemeClr val="tx1"/>
              </a:solidFill>
            </a:endParaRPr>
          </a:p>
          <a:p>
            <a:pPr marL="0" lvl="0" indent="0">
              <a:buClr>
                <a:schemeClr val="dk1"/>
              </a:buClr>
              <a:buSzPts val="1100"/>
            </a:pPr>
            <a:r>
              <a:rPr lang="en-AU" sz="1800" b="1" dirty="0">
                <a:solidFill>
                  <a:schemeClr val="tx1"/>
                </a:solidFill>
              </a:rPr>
              <a:t>JCUS Learning Centre website -&gt; Statistics and Mathematics Support</a:t>
            </a:r>
          </a:p>
        </p:txBody>
      </p:sp>
    </p:spTree>
    <p:extLst>
      <p:ext uri="{BB962C8B-B14F-4D97-AF65-F5344CB8AC3E}">
        <p14:creationId xmlns:p14="http://schemas.microsoft.com/office/powerpoint/2010/main" val="1889505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Shape 748"/>
        <p:cNvGrpSpPr/>
        <p:nvPr/>
      </p:nvGrpSpPr>
      <p:grpSpPr>
        <a:xfrm>
          <a:off x="0" y="0"/>
          <a:ext cx="0" cy="0"/>
          <a:chOff x="0" y="0"/>
          <a:chExt cx="0" cy="0"/>
        </a:xfrm>
      </p:grpSpPr>
      <p:sp>
        <p:nvSpPr>
          <p:cNvPr id="749" name="Google Shape;749;p53"/>
          <p:cNvSpPr txBox="1">
            <a:spLocks noGrp="1"/>
          </p:cNvSpPr>
          <p:nvPr>
            <p:ph type="title"/>
          </p:nvPr>
        </p:nvSpPr>
        <p:spPr>
          <a:xfrm>
            <a:off x="653143" y="1371601"/>
            <a:ext cx="7892143" cy="2536370"/>
          </a:xfrm>
          <a:prstGeom prst="rect">
            <a:avLst/>
          </a:prstGeom>
          <a:solidFill>
            <a:schemeClr val="bg1"/>
          </a:solidFill>
        </p:spPr>
        <p:txBody>
          <a:bodyPr spcFirstLastPara="1" wrap="square" lIns="91425" tIns="91425" rIns="91425" bIns="91425" anchor="b" anchorCtr="0">
            <a:noAutofit/>
          </a:bodyPr>
          <a:lstStyle/>
          <a:p>
            <a:pPr marL="0" lvl="0" indent="0" algn="ctr" rtl="0">
              <a:spcBef>
                <a:spcPts val="3000"/>
              </a:spcBef>
              <a:spcAft>
                <a:spcPts val="0"/>
              </a:spcAft>
              <a:buNone/>
            </a:pPr>
            <a:r>
              <a:rPr lang="en" sz="5400" dirty="0">
                <a:solidFill>
                  <a:srgbClr val="000000"/>
                </a:solidFill>
              </a:rPr>
              <a:t>Questions?</a:t>
            </a:r>
            <a:br>
              <a:rPr lang="en" sz="5400" dirty="0">
                <a:solidFill>
                  <a:srgbClr val="000000"/>
                </a:solidFill>
              </a:rPr>
            </a:br>
            <a:r>
              <a:rPr lang="en-GB" sz="2400" b="0" i="0" u="none" strike="noStrike" dirty="0">
                <a:solidFill>
                  <a:srgbClr val="000000"/>
                </a:solidFill>
                <a:effectLst/>
                <a:latin typeface="Open Sans" panose="020B0606030504020204" pitchFamily="34" charset="0"/>
              </a:rPr>
              <a:t/>
            </a:r>
            <a:br>
              <a:rPr lang="en-GB" sz="2400" b="0" i="0" u="none" strike="noStrike" dirty="0">
                <a:solidFill>
                  <a:srgbClr val="000000"/>
                </a:solidFill>
                <a:effectLst/>
                <a:latin typeface="Open Sans" panose="020B0606030504020204" pitchFamily="34" charset="0"/>
              </a:rPr>
            </a:br>
            <a:r>
              <a:rPr lang="en-GB" sz="3200" i="0" u="sng" strike="noStrike" dirty="0">
                <a:solidFill>
                  <a:srgbClr val="0070C0"/>
                </a:solidFill>
                <a:effectLst/>
                <a:latin typeface="Open Sans" panose="020B0606030504020204" pitchFamily="34" charset="0"/>
              </a:rPr>
              <a:t>learningcentre-singapore@jcu.edu.au</a:t>
            </a:r>
            <a:br>
              <a:rPr lang="en-GB" sz="3200" i="0" u="sng" strike="noStrike" dirty="0">
                <a:solidFill>
                  <a:srgbClr val="0070C0"/>
                </a:solidFill>
                <a:effectLst/>
                <a:latin typeface="Open Sans" panose="020B0606030504020204" pitchFamily="34" charset="0"/>
              </a:rPr>
            </a:br>
            <a:r>
              <a:rPr lang="en-GB" sz="3200" i="0" dirty="0">
                <a:solidFill>
                  <a:srgbClr val="000000"/>
                </a:solidFill>
                <a:effectLst/>
                <a:latin typeface="Open Sans" panose="020B0606030504020204" pitchFamily="34" charset="0"/>
              </a:rPr>
              <a:t> </a:t>
            </a:r>
            <a:endParaRPr sz="96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243"/>
        <p:cNvGrpSpPr/>
        <p:nvPr/>
      </p:nvGrpSpPr>
      <p:grpSpPr>
        <a:xfrm>
          <a:off x="0" y="0"/>
          <a:ext cx="0" cy="0"/>
          <a:chOff x="0" y="0"/>
          <a:chExt cx="0" cy="0"/>
        </a:xfrm>
      </p:grpSpPr>
      <p:grpSp>
        <p:nvGrpSpPr>
          <p:cNvPr id="244" name="Google Shape;244;p35"/>
          <p:cNvGrpSpPr/>
          <p:nvPr/>
        </p:nvGrpSpPr>
        <p:grpSpPr>
          <a:xfrm>
            <a:off x="-57600" y="1715238"/>
            <a:ext cx="9259200" cy="2209136"/>
            <a:chOff x="-57600" y="1715238"/>
            <a:chExt cx="9259200" cy="2209136"/>
          </a:xfrm>
        </p:grpSpPr>
        <p:sp>
          <p:nvSpPr>
            <p:cNvPr id="245" name="Google Shape;245;p35"/>
            <p:cNvSpPr/>
            <p:nvPr/>
          </p:nvSpPr>
          <p:spPr>
            <a:xfrm rot="10800000">
              <a:off x="6540450"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5"/>
            <p:cNvSpPr/>
            <p:nvPr/>
          </p:nvSpPr>
          <p:spPr>
            <a:xfrm>
              <a:off x="4099725" y="2884336"/>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5"/>
            <p:cNvSpPr/>
            <p:nvPr/>
          </p:nvSpPr>
          <p:spPr>
            <a:xfrm rot="10800000">
              <a:off x="1650131" y="1715238"/>
              <a:ext cx="868694" cy="1040037"/>
            </a:xfrm>
            <a:custGeom>
              <a:avLst/>
              <a:gdLst/>
              <a:ahLst/>
              <a:cxn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8" name="Google Shape;248;p35"/>
            <p:cNvCxnSpPr/>
            <p:nvPr/>
          </p:nvCxnSpPr>
          <p:spPr>
            <a:xfrm>
              <a:off x="25128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49" name="Google Shape;249;p35"/>
            <p:cNvCxnSpPr/>
            <p:nvPr/>
          </p:nvCxnSpPr>
          <p:spPr>
            <a:xfrm>
              <a:off x="7405200" y="2209050"/>
              <a:ext cx="1796400" cy="13446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50" name="Google Shape;250;p35"/>
            <p:cNvCxnSpPr/>
            <p:nvPr/>
          </p:nvCxnSpPr>
          <p:spPr>
            <a:xfrm flipH="1">
              <a:off x="4959000" y="2209050"/>
              <a:ext cx="1589100" cy="1312500"/>
            </a:xfrm>
            <a:prstGeom prst="bentConnector3">
              <a:avLst>
                <a:gd name="adj1" fmla="val 50000"/>
              </a:avLst>
            </a:prstGeom>
            <a:noFill/>
            <a:ln w="19050" cap="flat" cmpd="sng">
              <a:solidFill>
                <a:schemeClr val="accent3"/>
              </a:solidFill>
              <a:prstDash val="solid"/>
              <a:round/>
              <a:headEnd type="none" w="med" len="med"/>
              <a:tailEnd type="none" w="med" len="med"/>
            </a:ln>
          </p:spPr>
        </p:cxnSp>
        <p:cxnSp>
          <p:nvCxnSpPr>
            <p:cNvPr id="251" name="Google Shape;251;p35"/>
            <p:cNvCxnSpPr/>
            <p:nvPr/>
          </p:nvCxnSpPr>
          <p:spPr>
            <a:xfrm flipH="1">
              <a:off x="-57600" y="2209050"/>
              <a:ext cx="1702800" cy="1308900"/>
            </a:xfrm>
            <a:prstGeom prst="bentConnector3">
              <a:avLst>
                <a:gd name="adj1" fmla="val 50000"/>
              </a:avLst>
            </a:prstGeom>
            <a:noFill/>
            <a:ln w="19050" cap="flat" cmpd="sng">
              <a:solidFill>
                <a:schemeClr val="accent3"/>
              </a:solidFill>
              <a:prstDash val="solid"/>
              <a:round/>
              <a:headEnd type="none" w="med" len="med"/>
              <a:tailEnd type="none" w="med" len="med"/>
            </a:ln>
          </p:spPr>
        </p:cxnSp>
      </p:grpSp>
      <p:sp>
        <p:nvSpPr>
          <p:cNvPr id="252" name="Google Shape;252;p35"/>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Types of </a:t>
            </a:r>
            <a:r>
              <a:rPr lang="en" i="1" dirty="0">
                <a:solidFill>
                  <a:srgbClr val="005ABB"/>
                </a:solidFill>
              </a:rPr>
              <a:t>t</a:t>
            </a:r>
            <a:r>
              <a:rPr lang="en" dirty="0">
                <a:solidFill>
                  <a:srgbClr val="005ABB"/>
                </a:solidFill>
              </a:rPr>
              <a:t>-tests </a:t>
            </a:r>
            <a:endParaRPr dirty="0">
              <a:solidFill>
                <a:srgbClr val="005ABB"/>
              </a:solidFill>
            </a:endParaRPr>
          </a:p>
        </p:txBody>
      </p:sp>
      <p:sp>
        <p:nvSpPr>
          <p:cNvPr id="253" name="Google Shape;253;p35"/>
          <p:cNvSpPr txBox="1">
            <a:spLocks noGrp="1"/>
          </p:cNvSpPr>
          <p:nvPr>
            <p:ph type="title" idx="2"/>
          </p:nvPr>
        </p:nvSpPr>
        <p:spPr>
          <a:xfrm>
            <a:off x="1365450" y="1783950"/>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70C0"/>
                </a:solidFill>
              </a:rPr>
              <a:t>1</a:t>
            </a:r>
            <a:endParaRPr sz="4800" dirty="0">
              <a:solidFill>
                <a:srgbClr val="0070C0"/>
              </a:solidFill>
            </a:endParaRPr>
          </a:p>
        </p:txBody>
      </p:sp>
      <p:sp>
        <p:nvSpPr>
          <p:cNvPr id="254" name="Google Shape;254;p35"/>
          <p:cNvSpPr txBox="1">
            <a:spLocks noGrp="1"/>
          </p:cNvSpPr>
          <p:nvPr>
            <p:ph type="title" idx="3"/>
          </p:nvPr>
        </p:nvSpPr>
        <p:spPr>
          <a:xfrm>
            <a:off x="3811650" y="3104713"/>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2</a:t>
            </a:r>
            <a:endParaRPr sz="4800" dirty="0">
              <a:solidFill>
                <a:srgbClr val="000000"/>
              </a:solidFill>
            </a:endParaRPr>
          </a:p>
        </p:txBody>
      </p:sp>
      <p:sp>
        <p:nvSpPr>
          <p:cNvPr id="255" name="Google Shape;255;p35"/>
          <p:cNvSpPr txBox="1">
            <a:spLocks noGrp="1"/>
          </p:cNvSpPr>
          <p:nvPr>
            <p:ph type="title" idx="4"/>
          </p:nvPr>
        </p:nvSpPr>
        <p:spPr>
          <a:xfrm>
            <a:off x="6257850" y="1783950"/>
            <a:ext cx="1427100" cy="73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rgbClr val="000000"/>
                </a:solidFill>
              </a:rPr>
              <a:t>3</a:t>
            </a:r>
            <a:endParaRPr sz="4800" dirty="0">
              <a:solidFill>
                <a:srgbClr val="000000"/>
              </a:solidFill>
            </a:endParaRPr>
          </a:p>
        </p:txBody>
      </p:sp>
      <p:sp>
        <p:nvSpPr>
          <p:cNvPr id="256" name="Google Shape;256;p35"/>
          <p:cNvSpPr txBox="1">
            <a:spLocks noGrp="1"/>
          </p:cNvSpPr>
          <p:nvPr>
            <p:ph type="title" idx="5"/>
          </p:nvPr>
        </p:nvSpPr>
        <p:spPr>
          <a:xfrm>
            <a:off x="958200" y="2852504"/>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70C0"/>
                </a:solidFill>
              </a:rPr>
              <a:t>One sample </a:t>
            </a:r>
            <a:r>
              <a:rPr lang="en" i="1" dirty="0">
                <a:solidFill>
                  <a:srgbClr val="0070C0"/>
                </a:solidFill>
              </a:rPr>
              <a:t>t</a:t>
            </a:r>
            <a:r>
              <a:rPr lang="en" dirty="0">
                <a:solidFill>
                  <a:srgbClr val="0070C0"/>
                </a:solidFill>
              </a:rPr>
              <a:t>-test</a:t>
            </a:r>
            <a:endParaRPr dirty="0">
              <a:solidFill>
                <a:srgbClr val="0070C0"/>
              </a:solidFill>
            </a:endParaRPr>
          </a:p>
        </p:txBody>
      </p:sp>
      <p:sp>
        <p:nvSpPr>
          <p:cNvPr id="258" name="Google Shape;258;p35"/>
          <p:cNvSpPr txBox="1">
            <a:spLocks noGrp="1"/>
          </p:cNvSpPr>
          <p:nvPr>
            <p:ph type="title" idx="6"/>
          </p:nvPr>
        </p:nvSpPr>
        <p:spPr>
          <a:xfrm>
            <a:off x="3404397" y="2082722"/>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Between subjects </a:t>
            </a:r>
            <a:br>
              <a:rPr lang="en" dirty="0">
                <a:solidFill>
                  <a:srgbClr val="000000"/>
                </a:solidFill>
              </a:rPr>
            </a:br>
            <a:r>
              <a:rPr lang="en" i="1" dirty="0">
                <a:solidFill>
                  <a:srgbClr val="000000"/>
                </a:solidFill>
              </a:rPr>
              <a:t>t</a:t>
            </a:r>
            <a:r>
              <a:rPr lang="en" dirty="0">
                <a:solidFill>
                  <a:srgbClr val="000000"/>
                </a:solidFill>
              </a:rPr>
              <a:t>-test</a:t>
            </a:r>
            <a:endParaRPr dirty="0">
              <a:solidFill>
                <a:srgbClr val="000000"/>
              </a:solidFill>
            </a:endParaRPr>
          </a:p>
        </p:txBody>
      </p:sp>
      <p:sp>
        <p:nvSpPr>
          <p:cNvPr id="260" name="Google Shape;260;p35"/>
          <p:cNvSpPr txBox="1">
            <a:spLocks noGrp="1"/>
          </p:cNvSpPr>
          <p:nvPr>
            <p:ph type="title" idx="8"/>
          </p:nvPr>
        </p:nvSpPr>
        <p:spPr>
          <a:xfrm>
            <a:off x="5850609" y="2852506"/>
            <a:ext cx="2241600" cy="36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rgbClr val="000000"/>
                </a:solidFill>
              </a:rPr>
              <a:t>Within subjects</a:t>
            </a:r>
            <a:br>
              <a:rPr lang="en" dirty="0">
                <a:solidFill>
                  <a:srgbClr val="000000"/>
                </a:solidFill>
              </a:rPr>
            </a:br>
            <a:r>
              <a:rPr lang="en" i="1" dirty="0">
                <a:solidFill>
                  <a:srgbClr val="000000"/>
                </a:solidFill>
              </a:rPr>
              <a:t>t</a:t>
            </a:r>
            <a:r>
              <a:rPr lang="en" dirty="0">
                <a:solidFill>
                  <a:srgbClr val="000000"/>
                </a:solidFill>
              </a:rPr>
              <a:t>-test</a:t>
            </a:r>
            <a:endParaRPr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Shape 466"/>
        <p:cNvGrpSpPr/>
        <p:nvPr/>
      </p:nvGrpSpPr>
      <p:grpSpPr>
        <a:xfrm>
          <a:off x="0" y="0"/>
          <a:ext cx="0" cy="0"/>
          <a:chOff x="0" y="0"/>
          <a:chExt cx="0" cy="0"/>
        </a:xfrm>
      </p:grpSpPr>
      <p:sp>
        <p:nvSpPr>
          <p:cNvPr id="470" name="Google Shape;470;p42"/>
          <p:cNvSpPr txBox="1">
            <a:spLocks noGrp="1"/>
          </p:cNvSpPr>
          <p:nvPr>
            <p:ph type="title"/>
          </p:nvPr>
        </p:nvSpPr>
        <p:spPr>
          <a:xfrm>
            <a:off x="713225" y="539500"/>
            <a:ext cx="77175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rgbClr val="005ABB"/>
                </a:solidFill>
              </a:rPr>
              <a:t>1. One Sample </a:t>
            </a:r>
            <a:r>
              <a:rPr lang="en" i="1" dirty="0">
                <a:solidFill>
                  <a:srgbClr val="005ABB"/>
                </a:solidFill>
              </a:rPr>
              <a:t>t</a:t>
            </a:r>
            <a:r>
              <a:rPr lang="en" dirty="0">
                <a:solidFill>
                  <a:srgbClr val="005ABB"/>
                </a:solidFill>
              </a:rPr>
              <a:t>-test</a:t>
            </a:r>
            <a:endParaRPr dirty="0">
              <a:solidFill>
                <a:srgbClr val="005ABB"/>
              </a:solidFill>
            </a:endParaRPr>
          </a:p>
        </p:txBody>
      </p:sp>
      <p:sp>
        <p:nvSpPr>
          <p:cNvPr id="47" name="Google Shape;178;p29">
            <a:extLst>
              <a:ext uri="{FF2B5EF4-FFF2-40B4-BE49-F238E27FC236}">
                <a16:creationId xmlns:a16="http://schemas.microsoft.com/office/drawing/2014/main" id="{7A537ACD-6E78-4E75-BC2B-B09999214025}"/>
              </a:ext>
            </a:extLst>
          </p:cNvPr>
          <p:cNvSpPr txBox="1">
            <a:spLocks/>
          </p:cNvSpPr>
          <p:nvPr/>
        </p:nvSpPr>
        <p:spPr>
          <a:xfrm>
            <a:off x="713225" y="1468882"/>
            <a:ext cx="7717500" cy="2602375"/>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4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lgn="l">
              <a:buClr>
                <a:schemeClr val="dk1"/>
              </a:buClr>
              <a:buSzPts val="1100"/>
              <a:buFont typeface="Arial"/>
              <a:buNone/>
            </a:pPr>
            <a:endParaRPr lang="en-GB" dirty="0">
              <a:solidFill>
                <a:schemeClr val="tx1"/>
              </a:solidFill>
            </a:endParaRPr>
          </a:p>
          <a:p>
            <a:pPr marL="152400" indent="0" algn="l">
              <a:buSzPts val="1200"/>
            </a:pPr>
            <a:r>
              <a:rPr lang="en-GB" sz="2000" dirty="0">
                <a:solidFill>
                  <a:schemeClr val="tx1"/>
                </a:solidFill>
              </a:rPr>
              <a:t>A one sample </a:t>
            </a:r>
            <a:r>
              <a:rPr lang="en-GB" sz="2000" i="1" dirty="0">
                <a:solidFill>
                  <a:schemeClr val="tx1"/>
                </a:solidFill>
              </a:rPr>
              <a:t>t</a:t>
            </a:r>
            <a:r>
              <a:rPr lang="en-GB" sz="2000" dirty="0">
                <a:solidFill>
                  <a:schemeClr val="tx1"/>
                </a:solidFill>
              </a:rPr>
              <a:t>-test is used if we want to know whether a sample mean is different from a known population mean</a:t>
            </a:r>
          </a:p>
          <a:p>
            <a:pPr indent="-304800" algn="l">
              <a:buSzPts val="1200"/>
              <a:buFont typeface="Lato"/>
              <a:buChar char="●"/>
            </a:pPr>
            <a:endParaRPr lang="en-GB" dirty="0">
              <a:solidFill>
                <a:schemeClr val="tx1"/>
              </a:solidFill>
            </a:endParaRPr>
          </a:p>
          <a:p>
            <a:pPr indent="-304800" algn="l">
              <a:buSzPts val="1200"/>
              <a:buFont typeface="Lato"/>
              <a:buChar char="●"/>
            </a:pPr>
            <a:endParaRPr lang="en-GB" dirty="0">
              <a:solidFill>
                <a:schemeClr val="tx1"/>
              </a:solidFill>
            </a:endParaRPr>
          </a:p>
          <a:p>
            <a:pPr indent="-304800" algn="l">
              <a:buSzPts val="1200"/>
              <a:buFont typeface="Lato"/>
              <a:buChar char="●"/>
            </a:pPr>
            <a:endParaRPr lang="en-GB" dirty="0">
              <a:solidFill>
                <a:schemeClr val="tx1"/>
              </a:solidFill>
            </a:endParaRPr>
          </a:p>
          <a:p>
            <a:pPr indent="-304800" algn="l">
              <a:buSzPts val="1200"/>
              <a:buFont typeface="Lato"/>
              <a:buChar char="●"/>
            </a:pPr>
            <a:endParaRPr lang="en-GB" dirty="0">
              <a:solidFill>
                <a:schemeClr val="tx1"/>
              </a:solidFill>
            </a:endParaRPr>
          </a:p>
          <a:p>
            <a:pPr indent="-304800" algn="l">
              <a:buSzPts val="1200"/>
              <a:buFont typeface="Lato"/>
              <a:buChar char="●"/>
            </a:pPr>
            <a:endParaRPr lang="en-GB" dirty="0">
              <a:solidFill>
                <a:schemeClr val="tx1"/>
              </a:solidFill>
            </a:endParaRPr>
          </a:p>
          <a:p>
            <a:pPr indent="-304800" algn="l">
              <a:buSzPts val="1200"/>
              <a:buFont typeface="Lato"/>
              <a:buChar char="●"/>
            </a:pPr>
            <a:endParaRPr lang="en-GB" dirty="0">
              <a:solidFill>
                <a:schemeClr val="tx1"/>
              </a:solidFill>
            </a:endParaRPr>
          </a:p>
        </p:txBody>
      </p:sp>
      <p:grpSp>
        <p:nvGrpSpPr>
          <p:cNvPr id="49" name="Google Shape;9342;p65">
            <a:extLst>
              <a:ext uri="{FF2B5EF4-FFF2-40B4-BE49-F238E27FC236}">
                <a16:creationId xmlns:a16="http://schemas.microsoft.com/office/drawing/2014/main" id="{3FD70F56-154F-450A-9503-432774F15C82}"/>
              </a:ext>
            </a:extLst>
          </p:cNvPr>
          <p:cNvGrpSpPr/>
          <p:nvPr/>
        </p:nvGrpSpPr>
        <p:grpSpPr>
          <a:xfrm>
            <a:off x="332984" y="2212418"/>
            <a:ext cx="380241" cy="371793"/>
            <a:chOff x="-42430625" y="1949750"/>
            <a:chExt cx="322950" cy="315775"/>
          </a:xfrm>
          <a:solidFill>
            <a:srgbClr val="0070C0"/>
          </a:solidFill>
        </p:grpSpPr>
        <p:sp>
          <p:nvSpPr>
            <p:cNvPr id="50" name="Google Shape;9343;p65">
              <a:extLst>
                <a:ext uri="{FF2B5EF4-FFF2-40B4-BE49-F238E27FC236}">
                  <a16:creationId xmlns:a16="http://schemas.microsoft.com/office/drawing/2014/main" id="{CB56501E-452C-4FD5-98ED-102C23C61146}"/>
                </a:ext>
              </a:extLst>
            </p:cNvPr>
            <p:cNvSpPr/>
            <p:nvPr/>
          </p:nvSpPr>
          <p:spPr>
            <a:xfrm>
              <a:off x="-423534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61" y="1639"/>
                    <a:pt x="1639" y="1293"/>
                    <a:pt x="1639" y="820"/>
                  </a:cubicBezTo>
                  <a:cubicBezTo>
                    <a:pt x="1639" y="379"/>
                    <a:pt x="1261"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51" name="Google Shape;9344;p65">
              <a:extLst>
                <a:ext uri="{FF2B5EF4-FFF2-40B4-BE49-F238E27FC236}">
                  <a16:creationId xmlns:a16="http://schemas.microsoft.com/office/drawing/2014/main" id="{C345E7CE-654C-4893-B4B3-E7A466F72510}"/>
                </a:ext>
              </a:extLst>
            </p:cNvPr>
            <p:cNvSpPr/>
            <p:nvPr/>
          </p:nvSpPr>
          <p:spPr>
            <a:xfrm>
              <a:off x="-42289650" y="2065525"/>
              <a:ext cx="40975" cy="41000"/>
            </a:xfrm>
            <a:custGeom>
              <a:avLst/>
              <a:gdLst/>
              <a:ahLst/>
              <a:cxnLst/>
              <a:rect l="l" t="t" r="r" b="b"/>
              <a:pathLst>
                <a:path w="1639" h="1640" extrusionOk="0">
                  <a:moveTo>
                    <a:pt x="820" y="1"/>
                  </a:moveTo>
                  <a:cubicBezTo>
                    <a:pt x="379" y="1"/>
                    <a:pt x="1" y="379"/>
                    <a:pt x="1" y="820"/>
                  </a:cubicBezTo>
                  <a:cubicBezTo>
                    <a:pt x="1" y="1293"/>
                    <a:pt x="379" y="1639"/>
                    <a:pt x="820" y="1639"/>
                  </a:cubicBezTo>
                  <a:cubicBezTo>
                    <a:pt x="1292" y="1639"/>
                    <a:pt x="1639" y="1293"/>
                    <a:pt x="1639" y="820"/>
                  </a:cubicBezTo>
                  <a:cubicBezTo>
                    <a:pt x="1639" y="379"/>
                    <a:pt x="1292" y="1"/>
                    <a:pt x="82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52" name="Google Shape;9345;p65">
              <a:extLst>
                <a:ext uri="{FF2B5EF4-FFF2-40B4-BE49-F238E27FC236}">
                  <a16:creationId xmlns:a16="http://schemas.microsoft.com/office/drawing/2014/main" id="{ABE42D96-5DFE-4494-B427-734604CEA612}"/>
                </a:ext>
              </a:extLst>
            </p:cNvPr>
            <p:cNvSpPr/>
            <p:nvPr/>
          </p:nvSpPr>
          <p:spPr>
            <a:xfrm>
              <a:off x="-42226625" y="2065525"/>
              <a:ext cx="40975" cy="41000"/>
            </a:xfrm>
            <a:custGeom>
              <a:avLst/>
              <a:gdLst/>
              <a:ahLst/>
              <a:cxnLst/>
              <a:rect l="l" t="t" r="r" b="b"/>
              <a:pathLst>
                <a:path w="1639" h="1640" extrusionOk="0">
                  <a:moveTo>
                    <a:pt x="819" y="1"/>
                  </a:moveTo>
                  <a:cubicBezTo>
                    <a:pt x="378" y="1"/>
                    <a:pt x="0" y="379"/>
                    <a:pt x="0" y="820"/>
                  </a:cubicBezTo>
                  <a:cubicBezTo>
                    <a:pt x="0" y="1293"/>
                    <a:pt x="378" y="1639"/>
                    <a:pt x="819" y="1639"/>
                  </a:cubicBezTo>
                  <a:cubicBezTo>
                    <a:pt x="1292" y="1639"/>
                    <a:pt x="1638" y="1293"/>
                    <a:pt x="1638" y="820"/>
                  </a:cubicBezTo>
                  <a:cubicBezTo>
                    <a:pt x="1638" y="379"/>
                    <a:pt x="1292" y="1"/>
                    <a:pt x="81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53" name="Google Shape;9346;p65">
              <a:extLst>
                <a:ext uri="{FF2B5EF4-FFF2-40B4-BE49-F238E27FC236}">
                  <a16:creationId xmlns:a16="http://schemas.microsoft.com/office/drawing/2014/main" id="{891968E7-472B-4CBB-B76C-D9B134F8402D}"/>
                </a:ext>
              </a:extLst>
            </p:cNvPr>
            <p:cNvSpPr/>
            <p:nvPr/>
          </p:nvSpPr>
          <p:spPr>
            <a:xfrm>
              <a:off x="-42430625" y="1949750"/>
              <a:ext cx="322950" cy="315775"/>
            </a:xfrm>
            <a:custGeom>
              <a:avLst/>
              <a:gdLst/>
              <a:ahLst/>
              <a:cxnLst/>
              <a:rect l="l" t="t" r="r" b="b"/>
              <a:pathLst>
                <a:path w="12918" h="12631" extrusionOk="0">
                  <a:moveTo>
                    <a:pt x="6427" y="757"/>
                  </a:moveTo>
                  <a:cubicBezTo>
                    <a:pt x="8790" y="757"/>
                    <a:pt x="10712" y="2017"/>
                    <a:pt x="11500" y="3655"/>
                  </a:cubicBezTo>
                  <a:cubicBezTo>
                    <a:pt x="12098" y="4821"/>
                    <a:pt x="12098" y="6081"/>
                    <a:pt x="11500" y="7215"/>
                  </a:cubicBezTo>
                  <a:cubicBezTo>
                    <a:pt x="10679" y="8857"/>
                    <a:pt x="8789" y="10067"/>
                    <a:pt x="6472" y="10067"/>
                  </a:cubicBezTo>
                  <a:cubicBezTo>
                    <a:pt x="6210" y="10067"/>
                    <a:pt x="5943" y="10051"/>
                    <a:pt x="5671" y="10019"/>
                  </a:cubicBezTo>
                  <a:cubicBezTo>
                    <a:pt x="5545" y="10019"/>
                    <a:pt x="5451" y="10051"/>
                    <a:pt x="5325" y="10145"/>
                  </a:cubicBezTo>
                  <a:lnTo>
                    <a:pt x="4285" y="11153"/>
                  </a:lnTo>
                  <a:lnTo>
                    <a:pt x="4285" y="9988"/>
                  </a:lnTo>
                  <a:cubicBezTo>
                    <a:pt x="4285" y="9830"/>
                    <a:pt x="4190" y="9673"/>
                    <a:pt x="4033" y="9578"/>
                  </a:cubicBezTo>
                  <a:cubicBezTo>
                    <a:pt x="3088" y="9200"/>
                    <a:pt x="2300" y="8602"/>
                    <a:pt x="1796" y="7908"/>
                  </a:cubicBezTo>
                  <a:cubicBezTo>
                    <a:pt x="0" y="5577"/>
                    <a:pt x="1071" y="2458"/>
                    <a:pt x="4033" y="1229"/>
                  </a:cubicBezTo>
                  <a:cubicBezTo>
                    <a:pt x="4726" y="914"/>
                    <a:pt x="5545" y="757"/>
                    <a:pt x="6427" y="757"/>
                  </a:cubicBezTo>
                  <a:close/>
                  <a:moveTo>
                    <a:pt x="6427" y="1"/>
                  </a:moveTo>
                  <a:cubicBezTo>
                    <a:pt x="2962" y="1"/>
                    <a:pt x="126" y="2427"/>
                    <a:pt x="126" y="5451"/>
                  </a:cubicBezTo>
                  <a:cubicBezTo>
                    <a:pt x="126" y="7593"/>
                    <a:pt x="1544" y="9389"/>
                    <a:pt x="3497" y="10303"/>
                  </a:cubicBezTo>
                  <a:lnTo>
                    <a:pt x="3497" y="12193"/>
                  </a:lnTo>
                  <a:cubicBezTo>
                    <a:pt x="3497" y="12319"/>
                    <a:pt x="3560" y="12477"/>
                    <a:pt x="3655" y="12540"/>
                  </a:cubicBezTo>
                  <a:cubicBezTo>
                    <a:pt x="3729" y="12599"/>
                    <a:pt x="3825" y="12631"/>
                    <a:pt x="3921" y="12631"/>
                  </a:cubicBezTo>
                  <a:cubicBezTo>
                    <a:pt x="4029" y="12631"/>
                    <a:pt x="4139" y="12591"/>
                    <a:pt x="4222" y="12508"/>
                  </a:cubicBezTo>
                  <a:lnTo>
                    <a:pt x="5829" y="10901"/>
                  </a:lnTo>
                  <a:cubicBezTo>
                    <a:pt x="6063" y="10925"/>
                    <a:pt x="6295" y="10936"/>
                    <a:pt x="6524" y="10936"/>
                  </a:cubicBezTo>
                  <a:cubicBezTo>
                    <a:pt x="9075" y="10936"/>
                    <a:pt x="11304" y="9530"/>
                    <a:pt x="12287" y="7593"/>
                  </a:cubicBezTo>
                  <a:cubicBezTo>
                    <a:pt x="12917" y="6239"/>
                    <a:pt x="12917" y="4663"/>
                    <a:pt x="12256" y="3309"/>
                  </a:cubicBezTo>
                  <a:cubicBezTo>
                    <a:pt x="11311" y="1324"/>
                    <a:pt x="9074" y="1"/>
                    <a:pt x="642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358891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10"/>
        <p:cNvGrpSpPr/>
        <p:nvPr/>
      </p:nvGrpSpPr>
      <p:grpSpPr>
        <a:xfrm>
          <a:off x="0" y="0"/>
          <a:ext cx="0" cy="0"/>
          <a:chOff x="0" y="0"/>
          <a:chExt cx="0" cy="0"/>
        </a:xfrm>
      </p:grpSpPr>
      <p:sp>
        <p:nvSpPr>
          <p:cNvPr id="11" name="Google Shape;183;p30">
            <a:extLst>
              <a:ext uri="{FF2B5EF4-FFF2-40B4-BE49-F238E27FC236}">
                <a16:creationId xmlns:a16="http://schemas.microsoft.com/office/drawing/2014/main" id="{B2EA30D8-FB84-48C1-9B11-742C91C091AE}"/>
              </a:ext>
            </a:extLst>
          </p:cNvPr>
          <p:cNvSpPr txBox="1">
            <a:spLocks noGrp="1"/>
          </p:cNvSpPr>
          <p:nvPr>
            <p:ph type="title"/>
          </p:nvPr>
        </p:nvSpPr>
        <p:spPr>
          <a:xfrm>
            <a:off x="728147" y="554973"/>
            <a:ext cx="4020300" cy="5727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2800" dirty="0">
                <a:solidFill>
                  <a:srgbClr val="005ABB"/>
                </a:solidFill>
              </a:rPr>
              <a:t>Example</a:t>
            </a:r>
            <a:endParaRPr sz="2800" dirty="0">
              <a:solidFill>
                <a:srgbClr val="005ABB"/>
              </a:solidFill>
            </a:endParaRPr>
          </a:p>
        </p:txBody>
      </p:sp>
      <p:sp>
        <p:nvSpPr>
          <p:cNvPr id="12" name="Google Shape;184;p30">
            <a:extLst>
              <a:ext uri="{FF2B5EF4-FFF2-40B4-BE49-F238E27FC236}">
                <a16:creationId xmlns:a16="http://schemas.microsoft.com/office/drawing/2014/main" id="{1907F25B-7C94-4EF3-A297-D896A461EACE}"/>
              </a:ext>
            </a:extLst>
          </p:cNvPr>
          <p:cNvSpPr txBox="1">
            <a:spLocks/>
          </p:cNvSpPr>
          <p:nvPr/>
        </p:nvSpPr>
        <p:spPr>
          <a:xfrm>
            <a:off x="962919" y="1406848"/>
            <a:ext cx="6663967" cy="315699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accent3"/>
              </a:buClr>
              <a:buSzPts val="1800"/>
              <a:buFont typeface="Lato Light"/>
              <a:buNone/>
              <a:defRPr sz="1800" b="0" i="0" u="none" strike="noStrike" cap="none">
                <a:solidFill>
                  <a:schemeClr val="accent3"/>
                </a:solidFill>
                <a:latin typeface="Lato Light"/>
                <a:ea typeface="Lato Light"/>
                <a:cs typeface="Lato Light"/>
                <a:sym typeface="Lato Light"/>
              </a:defRPr>
            </a:lvl1pPr>
            <a:lvl2pPr marL="914400" marR="0" lvl="1"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2pPr>
            <a:lvl3pPr marL="1371600" marR="0" lvl="2"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3pPr>
            <a:lvl4pPr marL="1828800" marR="0" lvl="3"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4pPr>
            <a:lvl5pPr marL="2286000" marR="0" lvl="4"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5pPr>
            <a:lvl6pPr marL="2743200" marR="0" lvl="5"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6pPr>
            <a:lvl7pPr marL="3200400" marR="0" lvl="6"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7pPr>
            <a:lvl8pPr marL="3657600" marR="0" lvl="7"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8pPr>
            <a:lvl9pPr marL="4114800" marR="0" lvl="8" indent="-317500" algn="ctr" rtl="0">
              <a:lnSpc>
                <a:spcPct val="100000"/>
              </a:lnSpc>
              <a:spcBef>
                <a:spcPts val="0"/>
              </a:spcBef>
              <a:spcAft>
                <a:spcPts val="0"/>
              </a:spcAft>
              <a:buClr>
                <a:schemeClr val="accent3"/>
              </a:buClr>
              <a:buSzPts val="1400"/>
              <a:buFont typeface="Lato Light"/>
              <a:buNone/>
              <a:defRPr sz="1400" b="0" i="0" u="none" strike="noStrike" cap="none">
                <a:solidFill>
                  <a:schemeClr val="accent3"/>
                </a:solidFill>
                <a:latin typeface="Lato Light"/>
                <a:ea typeface="Lato Light"/>
                <a:cs typeface="Lato Light"/>
                <a:sym typeface="Lato Light"/>
              </a:defRPr>
            </a:lvl9pPr>
          </a:lstStyle>
          <a:p>
            <a:pPr marL="0" indent="0">
              <a:spcAft>
                <a:spcPts val="1600"/>
              </a:spcAft>
            </a:pPr>
            <a:r>
              <a:rPr lang="en-GB" sz="2000" dirty="0">
                <a:solidFill>
                  <a:schemeClr val="tx1"/>
                </a:solidFill>
              </a:rPr>
              <a:t>In my statistics class of 20 young adults, we could see that we were all quite tall. We then thought to ourselves: “Hmm, are we really taller than the average population?”</a:t>
            </a:r>
          </a:p>
          <a:p>
            <a:pPr marL="0" indent="0">
              <a:spcAft>
                <a:spcPts val="1600"/>
              </a:spcAft>
            </a:pPr>
            <a:r>
              <a:rPr lang="en-GB" sz="2000" dirty="0">
                <a:solidFill>
                  <a:schemeClr val="tx1"/>
                </a:solidFill>
              </a:rPr>
              <a:t>We then searched the Internet for census data on the height of young adults in Singapore, and at the same time measured the height of everyone in my class.</a:t>
            </a:r>
          </a:p>
          <a:p>
            <a:pPr marL="0" indent="0">
              <a:spcAft>
                <a:spcPts val="1600"/>
              </a:spcAft>
            </a:pPr>
            <a:r>
              <a:rPr lang="en-GB" sz="2000" b="1" dirty="0">
                <a:solidFill>
                  <a:schemeClr val="tx1"/>
                </a:solidFill>
              </a:rPr>
              <a:t>Are we really taller?</a:t>
            </a:r>
          </a:p>
        </p:txBody>
      </p:sp>
      <p:grpSp>
        <p:nvGrpSpPr>
          <p:cNvPr id="19" name="Google Shape;9359;p65">
            <a:extLst>
              <a:ext uri="{FF2B5EF4-FFF2-40B4-BE49-F238E27FC236}">
                <a16:creationId xmlns:a16="http://schemas.microsoft.com/office/drawing/2014/main" id="{EDDF1A4B-72B9-4010-9634-B9BBD0F67036}"/>
              </a:ext>
            </a:extLst>
          </p:cNvPr>
          <p:cNvGrpSpPr/>
          <p:nvPr/>
        </p:nvGrpSpPr>
        <p:grpSpPr>
          <a:xfrm>
            <a:off x="4141885" y="4321479"/>
            <a:ext cx="391368" cy="376650"/>
            <a:chOff x="-37534750" y="2668075"/>
            <a:chExt cx="332400" cy="319900"/>
          </a:xfrm>
          <a:solidFill>
            <a:srgbClr val="0070C0"/>
          </a:solidFill>
        </p:grpSpPr>
        <p:sp>
          <p:nvSpPr>
            <p:cNvPr id="20" name="Google Shape;9360;p65">
              <a:extLst>
                <a:ext uri="{FF2B5EF4-FFF2-40B4-BE49-F238E27FC236}">
                  <a16:creationId xmlns:a16="http://schemas.microsoft.com/office/drawing/2014/main" id="{BDDFC21C-0492-40A2-A163-C6744F1FF185}"/>
                </a:ext>
              </a:extLst>
            </p:cNvPr>
            <p:cNvSpPr/>
            <p:nvPr/>
          </p:nvSpPr>
          <p:spPr>
            <a:xfrm>
              <a:off x="-37534750" y="2668075"/>
              <a:ext cx="332400" cy="319900"/>
            </a:xfrm>
            <a:custGeom>
              <a:avLst/>
              <a:gdLst/>
              <a:ahLst/>
              <a:cxnLst/>
              <a:rect l="l" t="t" r="r" b="b"/>
              <a:pathLst>
                <a:path w="13296" h="12796" extrusionOk="0">
                  <a:moveTo>
                    <a:pt x="5258" y="834"/>
                  </a:moveTo>
                  <a:cubicBezTo>
                    <a:pt x="5799" y="834"/>
                    <a:pt x="6338" y="935"/>
                    <a:pt x="6837" y="1134"/>
                  </a:cubicBezTo>
                  <a:cubicBezTo>
                    <a:pt x="9105" y="2142"/>
                    <a:pt x="10019" y="4852"/>
                    <a:pt x="8822" y="6963"/>
                  </a:cubicBezTo>
                  <a:cubicBezTo>
                    <a:pt x="8790" y="7026"/>
                    <a:pt x="8790" y="7026"/>
                    <a:pt x="8790" y="7057"/>
                  </a:cubicBezTo>
                  <a:cubicBezTo>
                    <a:pt x="8632" y="7372"/>
                    <a:pt x="8412" y="7656"/>
                    <a:pt x="8160" y="7876"/>
                  </a:cubicBezTo>
                  <a:cubicBezTo>
                    <a:pt x="8002" y="8002"/>
                    <a:pt x="7876" y="8128"/>
                    <a:pt x="7782" y="8191"/>
                  </a:cubicBezTo>
                  <a:cubicBezTo>
                    <a:pt x="7687" y="8223"/>
                    <a:pt x="7719" y="8223"/>
                    <a:pt x="7687" y="8286"/>
                  </a:cubicBezTo>
                  <a:cubicBezTo>
                    <a:pt x="7152" y="8664"/>
                    <a:pt x="6585" y="8947"/>
                    <a:pt x="5923" y="9073"/>
                  </a:cubicBezTo>
                  <a:cubicBezTo>
                    <a:pt x="5694" y="9110"/>
                    <a:pt x="5468" y="9128"/>
                    <a:pt x="5245" y="9128"/>
                  </a:cubicBezTo>
                  <a:cubicBezTo>
                    <a:pt x="2977" y="9128"/>
                    <a:pt x="1071" y="7298"/>
                    <a:pt x="1071" y="4946"/>
                  </a:cubicBezTo>
                  <a:cubicBezTo>
                    <a:pt x="1071" y="3592"/>
                    <a:pt x="1796" y="2268"/>
                    <a:pt x="2899" y="1544"/>
                  </a:cubicBezTo>
                  <a:cubicBezTo>
                    <a:pt x="3603" y="1068"/>
                    <a:pt x="4433" y="834"/>
                    <a:pt x="5258" y="834"/>
                  </a:cubicBezTo>
                  <a:close/>
                  <a:moveTo>
                    <a:pt x="9200" y="7876"/>
                  </a:moveTo>
                  <a:lnTo>
                    <a:pt x="11909" y="10586"/>
                  </a:lnTo>
                  <a:cubicBezTo>
                    <a:pt x="12067" y="10743"/>
                    <a:pt x="12130" y="10901"/>
                    <a:pt x="12130" y="11153"/>
                  </a:cubicBezTo>
                  <a:cubicBezTo>
                    <a:pt x="12130" y="11594"/>
                    <a:pt x="11783" y="11909"/>
                    <a:pt x="11405" y="11909"/>
                  </a:cubicBezTo>
                  <a:cubicBezTo>
                    <a:pt x="11184" y="11909"/>
                    <a:pt x="10995" y="11814"/>
                    <a:pt x="10838" y="11657"/>
                  </a:cubicBezTo>
                  <a:lnTo>
                    <a:pt x="8128" y="8947"/>
                  </a:lnTo>
                  <a:cubicBezTo>
                    <a:pt x="8160" y="8916"/>
                    <a:pt x="8759" y="8506"/>
                    <a:pt x="9200" y="7876"/>
                  </a:cubicBezTo>
                  <a:close/>
                  <a:moveTo>
                    <a:pt x="5198" y="0"/>
                  </a:moveTo>
                  <a:cubicBezTo>
                    <a:pt x="3529" y="0"/>
                    <a:pt x="1985" y="882"/>
                    <a:pt x="1103" y="2205"/>
                  </a:cubicBezTo>
                  <a:cubicBezTo>
                    <a:pt x="158" y="3623"/>
                    <a:pt x="0" y="5387"/>
                    <a:pt x="630" y="6931"/>
                  </a:cubicBezTo>
                  <a:cubicBezTo>
                    <a:pt x="1470" y="8860"/>
                    <a:pt x="3356" y="9972"/>
                    <a:pt x="5251" y="9972"/>
                  </a:cubicBezTo>
                  <a:cubicBezTo>
                    <a:pt x="5988" y="9972"/>
                    <a:pt x="6725" y="9804"/>
                    <a:pt x="7404" y="9452"/>
                  </a:cubicBezTo>
                  <a:lnTo>
                    <a:pt x="10302" y="12318"/>
                  </a:lnTo>
                  <a:cubicBezTo>
                    <a:pt x="10588" y="12626"/>
                    <a:pt x="11026" y="12796"/>
                    <a:pt x="11468" y="12796"/>
                  </a:cubicBezTo>
                  <a:cubicBezTo>
                    <a:pt x="11661" y="12796"/>
                    <a:pt x="11854" y="12763"/>
                    <a:pt x="12035" y="12697"/>
                  </a:cubicBezTo>
                  <a:cubicBezTo>
                    <a:pt x="13043" y="12161"/>
                    <a:pt x="13295" y="10806"/>
                    <a:pt x="12539" y="10050"/>
                  </a:cubicBezTo>
                  <a:lnTo>
                    <a:pt x="9672" y="7183"/>
                  </a:lnTo>
                  <a:cubicBezTo>
                    <a:pt x="10334" y="5860"/>
                    <a:pt x="10334" y="4348"/>
                    <a:pt x="9767" y="3025"/>
                  </a:cubicBezTo>
                  <a:cubicBezTo>
                    <a:pt x="9042" y="1229"/>
                    <a:pt x="7215" y="0"/>
                    <a:pt x="519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1" name="Google Shape;9361;p65">
              <a:extLst>
                <a:ext uri="{FF2B5EF4-FFF2-40B4-BE49-F238E27FC236}">
                  <a16:creationId xmlns:a16="http://schemas.microsoft.com/office/drawing/2014/main" id="{05DAB7D5-B507-4F74-AA96-1E0E1534D3AB}"/>
                </a:ext>
              </a:extLst>
            </p:cNvPr>
            <p:cNvSpPr/>
            <p:nvPr/>
          </p:nvSpPr>
          <p:spPr>
            <a:xfrm>
              <a:off x="-37487500" y="2709475"/>
              <a:ext cx="165425" cy="164450"/>
            </a:xfrm>
            <a:custGeom>
              <a:avLst/>
              <a:gdLst/>
              <a:ahLst/>
              <a:cxnLst/>
              <a:rect l="l" t="t" r="r" b="b"/>
              <a:pathLst>
                <a:path w="6617" h="6578" extrusionOk="0">
                  <a:moveTo>
                    <a:pt x="3308" y="833"/>
                  </a:moveTo>
                  <a:cubicBezTo>
                    <a:pt x="4695" y="833"/>
                    <a:pt x="5797" y="1936"/>
                    <a:pt x="5797" y="3290"/>
                  </a:cubicBezTo>
                  <a:cubicBezTo>
                    <a:pt x="5797" y="4614"/>
                    <a:pt x="4726" y="5779"/>
                    <a:pt x="3308" y="5779"/>
                  </a:cubicBezTo>
                  <a:cubicBezTo>
                    <a:pt x="1954" y="5779"/>
                    <a:pt x="851" y="4677"/>
                    <a:pt x="851" y="3290"/>
                  </a:cubicBezTo>
                  <a:cubicBezTo>
                    <a:pt x="851" y="1936"/>
                    <a:pt x="1954" y="833"/>
                    <a:pt x="3308" y="833"/>
                  </a:cubicBezTo>
                  <a:close/>
                  <a:moveTo>
                    <a:pt x="3319" y="0"/>
                  </a:moveTo>
                  <a:cubicBezTo>
                    <a:pt x="2880" y="0"/>
                    <a:pt x="2438" y="81"/>
                    <a:pt x="2017" y="234"/>
                  </a:cubicBezTo>
                  <a:cubicBezTo>
                    <a:pt x="851" y="738"/>
                    <a:pt x="0" y="1936"/>
                    <a:pt x="0" y="3259"/>
                  </a:cubicBezTo>
                  <a:cubicBezTo>
                    <a:pt x="0" y="4362"/>
                    <a:pt x="568" y="5401"/>
                    <a:pt x="1481" y="6031"/>
                  </a:cubicBezTo>
                  <a:cubicBezTo>
                    <a:pt x="2033" y="6405"/>
                    <a:pt x="2645" y="6578"/>
                    <a:pt x="3255" y="6578"/>
                  </a:cubicBezTo>
                  <a:cubicBezTo>
                    <a:pt x="3725" y="6578"/>
                    <a:pt x="4193" y="6475"/>
                    <a:pt x="4632" y="6283"/>
                  </a:cubicBezTo>
                  <a:cubicBezTo>
                    <a:pt x="5829" y="5748"/>
                    <a:pt x="6585" y="4551"/>
                    <a:pt x="6585" y="3259"/>
                  </a:cubicBezTo>
                  <a:cubicBezTo>
                    <a:pt x="6616" y="2219"/>
                    <a:pt x="6081" y="1180"/>
                    <a:pt x="5167" y="549"/>
                  </a:cubicBezTo>
                  <a:cubicBezTo>
                    <a:pt x="4605" y="175"/>
                    <a:pt x="3965" y="0"/>
                    <a:pt x="331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254080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Location of SPSS Data Files</a:t>
            </a:r>
            <a:endParaRPr lang="en-AU" dirty="0">
              <a:solidFill>
                <a:srgbClr val="005ABB"/>
              </a:solidFill>
            </a:endParaRPr>
          </a:p>
        </p:txBody>
      </p:sp>
      <p:sp>
        <p:nvSpPr>
          <p:cNvPr id="10" name="Google Shape;458;p28"/>
          <p:cNvSpPr txBox="1">
            <a:spLocks noGrp="1"/>
          </p:cNvSpPr>
          <p:nvPr/>
        </p:nvSpPr>
        <p:spPr>
          <a:xfrm>
            <a:off x="453474" y="1884124"/>
            <a:ext cx="8258771" cy="1690925"/>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a:buClr>
                <a:schemeClr val="dk1"/>
              </a:buClr>
              <a:buSzPts val="1100"/>
            </a:pPr>
            <a:r>
              <a:rPr lang="en-AU" sz="2400" dirty="0">
                <a:solidFill>
                  <a:schemeClr val="tx1"/>
                </a:solidFill>
                <a:latin typeface="Lato Light"/>
              </a:rPr>
              <a:t>Example SPSS data f</a:t>
            </a:r>
            <a:r>
              <a:rPr lang="en" sz="2400" dirty="0">
                <a:solidFill>
                  <a:schemeClr val="tx1"/>
                </a:solidFill>
                <a:latin typeface="Lato Light"/>
              </a:rPr>
              <a:t>or practice </a:t>
            </a:r>
            <a:r>
              <a:rPr lang="en-AU" sz="2400" dirty="0">
                <a:solidFill>
                  <a:schemeClr val="tx1"/>
                </a:solidFill>
                <a:latin typeface="Lato Light"/>
              </a:rPr>
              <a:t>are available on </a:t>
            </a:r>
            <a:r>
              <a:rPr lang="en-AU" sz="2400" b="1" dirty="0" err="1">
                <a:solidFill>
                  <a:schemeClr val="tx1"/>
                </a:solidFill>
                <a:latin typeface="Lato Light"/>
              </a:rPr>
              <a:t>LearnJCU</a:t>
            </a:r>
            <a:r>
              <a:rPr lang="en-AU" sz="2400" dirty="0">
                <a:solidFill>
                  <a:schemeClr val="tx1"/>
                </a:solidFill>
                <a:latin typeface="Lato Light"/>
              </a:rPr>
              <a:t>:</a:t>
            </a:r>
          </a:p>
          <a:p>
            <a:pPr marL="0" lvl="0" indent="0" algn="ctr">
              <a:buClr>
                <a:schemeClr val="dk1"/>
              </a:buClr>
              <a:buSzPts val="1100"/>
            </a:pPr>
            <a:endParaRPr lang="en-AU" sz="2400" dirty="0">
              <a:solidFill>
                <a:schemeClr val="tx1"/>
              </a:solidFill>
              <a:latin typeface="Lato Light"/>
            </a:endParaRPr>
          </a:p>
          <a:p>
            <a:pPr marL="0" indent="0" algn="ctr">
              <a:buClr>
                <a:schemeClr val="dk1"/>
              </a:buClr>
              <a:buSzPts val="1100"/>
            </a:pPr>
            <a:r>
              <a:rPr lang="en-AU" sz="1800" dirty="0">
                <a:solidFill>
                  <a:schemeClr val="tx1"/>
                </a:solidFill>
                <a:latin typeface="Lato Light"/>
              </a:rPr>
              <a:t>Log in to </a:t>
            </a:r>
            <a:r>
              <a:rPr lang="en-AU" sz="1800" dirty="0" err="1">
                <a:solidFill>
                  <a:schemeClr val="tx1"/>
                </a:solidFill>
                <a:latin typeface="Lato Light"/>
              </a:rPr>
              <a:t>LearnJCU</a:t>
            </a:r>
            <a:r>
              <a:rPr lang="en-AU" sz="1800" dirty="0">
                <a:solidFill>
                  <a:schemeClr val="tx1"/>
                </a:solidFill>
                <a:latin typeface="Lato Light"/>
              </a:rPr>
              <a:t> -&gt; Organisations -&gt; Learning Centre JCU Singapore -&gt;</a:t>
            </a:r>
          </a:p>
          <a:p>
            <a:pPr marL="0" indent="0" algn="ctr">
              <a:buClr>
                <a:schemeClr val="dk1"/>
              </a:buClr>
              <a:buSzPts val="1100"/>
            </a:pPr>
            <a:r>
              <a:rPr lang="en-AU" sz="1800" dirty="0">
                <a:solidFill>
                  <a:schemeClr val="tx1"/>
                </a:solidFill>
                <a:latin typeface="Lato Light"/>
              </a:rPr>
              <a:t>Learning Centre -&gt; Statistics and Maths -&gt; SPSS Data f</a:t>
            </a:r>
            <a:r>
              <a:rPr lang="en" sz="1800" dirty="0">
                <a:solidFill>
                  <a:schemeClr val="tx1"/>
                </a:solidFill>
                <a:latin typeface="Lato Light"/>
              </a:rPr>
              <a:t>or Practice </a:t>
            </a:r>
          </a:p>
        </p:txBody>
      </p:sp>
    </p:spTree>
    <p:extLst>
      <p:ext uri="{BB962C8B-B14F-4D97-AF65-F5344CB8AC3E}">
        <p14:creationId xmlns:p14="http://schemas.microsoft.com/office/powerpoint/2010/main" val="258697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453474" y="1884125"/>
            <a:ext cx="8258771" cy="1319458"/>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ctr">
              <a:buClr>
                <a:schemeClr val="dk1"/>
              </a:buClr>
              <a:buSzPts val="1100"/>
            </a:pPr>
            <a:r>
              <a:rPr lang="en-SG" sz="2400" dirty="0">
                <a:solidFill>
                  <a:schemeClr val="tx1"/>
                </a:solidFill>
                <a:latin typeface="Lato Light"/>
              </a:rPr>
              <a:t>Before conducting the t-test, we need to first make sure that our data is normally distributed (</a:t>
            </a:r>
            <a:r>
              <a:rPr lang="en-SG" sz="2400" b="1" dirty="0">
                <a:solidFill>
                  <a:schemeClr val="tx1"/>
                </a:solidFill>
                <a:latin typeface="Lato Light"/>
              </a:rPr>
              <a:t>assumption of normality</a:t>
            </a:r>
            <a:r>
              <a:rPr lang="en-SG" sz="2400" dirty="0">
                <a:solidFill>
                  <a:schemeClr val="tx1"/>
                </a:solidFill>
                <a:latin typeface="Lato Light"/>
              </a:rPr>
              <a:t>)...</a:t>
            </a:r>
            <a:endParaRPr lang="en-AU" sz="1800" dirty="0">
              <a:solidFill>
                <a:schemeClr val="tx1"/>
              </a:solidFill>
              <a:latin typeface="Lato Light"/>
              <a:hlinkClick r:id="rId2"/>
            </a:endParaRPr>
          </a:p>
        </p:txBody>
      </p:sp>
    </p:spTree>
    <p:extLst>
      <p:ext uri="{BB962C8B-B14F-4D97-AF65-F5344CB8AC3E}">
        <p14:creationId xmlns:p14="http://schemas.microsoft.com/office/powerpoint/2010/main" val="2916908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2596" y="536427"/>
            <a:ext cx="7717500" cy="572700"/>
          </a:xfrm>
        </p:spPr>
        <p:txBody>
          <a:bodyPr/>
          <a:lstStyle/>
          <a:p>
            <a:pPr algn="l"/>
            <a:r>
              <a:rPr lang="en-US" dirty="0">
                <a:solidFill>
                  <a:srgbClr val="005ABB"/>
                </a:solidFill>
                <a:latin typeface="Squada One"/>
                <a:cs typeface="Kanit" panose="020B0604020202020204" charset="-34"/>
              </a:rPr>
              <a:t>Assumptions Testing…</a:t>
            </a:r>
            <a:endParaRPr lang="en-AU" dirty="0">
              <a:solidFill>
                <a:srgbClr val="005ABB"/>
              </a:solidFill>
            </a:endParaRPr>
          </a:p>
        </p:txBody>
      </p:sp>
      <p:sp>
        <p:nvSpPr>
          <p:cNvPr id="10" name="Google Shape;458;p28"/>
          <p:cNvSpPr txBox="1">
            <a:spLocks noGrp="1"/>
          </p:cNvSpPr>
          <p:nvPr/>
        </p:nvSpPr>
        <p:spPr>
          <a:xfrm>
            <a:off x="582596" y="1429411"/>
            <a:ext cx="5295211" cy="1588211"/>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lvl="0" indent="-342900">
              <a:spcAft>
                <a:spcPts val="600"/>
              </a:spcAft>
              <a:buClr>
                <a:schemeClr val="dk1"/>
              </a:buClr>
              <a:buSzPct val="100000"/>
              <a:buFont typeface="+mj-lt"/>
              <a:buAutoNum type="arabicPeriod"/>
            </a:pPr>
            <a:r>
              <a:rPr lang="en-SG" sz="1800" b="1" dirty="0" err="1">
                <a:solidFill>
                  <a:schemeClr val="tx1"/>
                </a:solidFill>
                <a:latin typeface="Lato Light"/>
              </a:rPr>
              <a:t>Analyze</a:t>
            </a:r>
            <a:r>
              <a:rPr lang="en-SG" sz="1800" b="1" dirty="0">
                <a:solidFill>
                  <a:schemeClr val="tx1"/>
                </a:solidFill>
                <a:latin typeface="Lato Light"/>
              </a:rPr>
              <a:t> -&gt; Explore</a:t>
            </a:r>
          </a:p>
          <a:p>
            <a:pPr marL="342900" lvl="0" indent="-342900">
              <a:spcAft>
                <a:spcPts val="600"/>
              </a:spcAft>
              <a:buClr>
                <a:schemeClr val="dk1"/>
              </a:buClr>
              <a:buSzPct val="100000"/>
              <a:buFont typeface="+mj-lt"/>
              <a:buAutoNum type="arabicPeriod"/>
            </a:pPr>
            <a:r>
              <a:rPr lang="en-SG" sz="1800" dirty="0" smtClean="0">
                <a:solidFill>
                  <a:schemeClr val="tx1"/>
                </a:solidFill>
                <a:latin typeface="Lato Light"/>
              </a:rPr>
              <a:t>Move </a:t>
            </a:r>
            <a:r>
              <a:rPr lang="en-SG" sz="1800" dirty="0">
                <a:solidFill>
                  <a:schemeClr val="tx1"/>
                </a:solidFill>
                <a:latin typeface="Lato Light"/>
              </a:rPr>
              <a:t>‘Height’ to Dependent List</a:t>
            </a:r>
          </a:p>
          <a:p>
            <a:pPr marL="342900" lvl="0" indent="-342900">
              <a:spcAft>
                <a:spcPts val="600"/>
              </a:spcAft>
              <a:buClr>
                <a:schemeClr val="dk1"/>
              </a:buClr>
              <a:buSzPct val="100000"/>
              <a:buFont typeface="+mj-lt"/>
              <a:buAutoNum type="arabicPeriod"/>
            </a:pPr>
            <a:r>
              <a:rPr lang="en-SG" sz="1800" dirty="0" smtClean="0">
                <a:solidFill>
                  <a:schemeClr val="tx1"/>
                </a:solidFill>
                <a:latin typeface="Lato Light"/>
              </a:rPr>
              <a:t>Click </a:t>
            </a:r>
            <a:r>
              <a:rPr lang="en-SG" sz="1800" dirty="0">
                <a:solidFill>
                  <a:schemeClr val="tx1"/>
                </a:solidFill>
                <a:latin typeface="Lato Light"/>
              </a:rPr>
              <a:t>on </a:t>
            </a:r>
            <a:r>
              <a:rPr lang="en-SG" sz="1800" b="1" i="1" dirty="0">
                <a:solidFill>
                  <a:schemeClr val="tx1"/>
                </a:solidFill>
                <a:latin typeface="Lato Light"/>
              </a:rPr>
              <a:t>Plots</a:t>
            </a:r>
            <a:r>
              <a:rPr lang="en-SG" sz="1800" dirty="0">
                <a:solidFill>
                  <a:schemeClr val="tx1"/>
                </a:solidFill>
                <a:latin typeface="Lato Light"/>
              </a:rPr>
              <a:t>, select ‘Normality plots with tests’</a:t>
            </a:r>
          </a:p>
          <a:p>
            <a:pPr marL="342900" lvl="0" indent="-342900">
              <a:spcAft>
                <a:spcPts val="600"/>
              </a:spcAft>
              <a:buClr>
                <a:schemeClr val="dk1"/>
              </a:buClr>
              <a:buSzPct val="100000"/>
              <a:buFont typeface="+mj-lt"/>
              <a:buAutoNum type="arabicPeriod"/>
            </a:pPr>
            <a:r>
              <a:rPr lang="en-SG" sz="1800" dirty="0" smtClean="0">
                <a:solidFill>
                  <a:schemeClr val="tx1"/>
                </a:solidFill>
                <a:latin typeface="Lato Light"/>
              </a:rPr>
              <a:t>Continue</a:t>
            </a:r>
            <a:r>
              <a:rPr lang="en-SG" sz="1800" dirty="0">
                <a:solidFill>
                  <a:schemeClr val="tx1"/>
                </a:solidFill>
                <a:latin typeface="Lato Light"/>
              </a:rPr>
              <a:t>, and </a:t>
            </a:r>
            <a:r>
              <a:rPr lang="en-SG" sz="1800" dirty="0" smtClean="0">
                <a:solidFill>
                  <a:schemeClr val="tx1"/>
                </a:solidFill>
                <a:latin typeface="Lato Light"/>
              </a:rPr>
              <a:t>OK</a:t>
            </a:r>
            <a:endParaRPr lang="en-SG" sz="1800" dirty="0">
              <a:solidFill>
                <a:schemeClr val="tx1"/>
              </a:solidFill>
              <a:latin typeface="Lato Light"/>
            </a:endParaRPr>
          </a:p>
        </p:txBody>
      </p:sp>
      <p:pic>
        <p:nvPicPr>
          <p:cNvPr id="4" name="Picture 3">
            <a:extLst>
              <a:ext uri="{FF2B5EF4-FFF2-40B4-BE49-F238E27FC236}">
                <a16:creationId xmlns:a16="http://schemas.microsoft.com/office/drawing/2014/main" id="{47C1E64D-6D94-49EF-9D64-06EDE8063DEE}"/>
              </a:ext>
            </a:extLst>
          </p:cNvPr>
          <p:cNvPicPr>
            <a:picLocks noChangeAspect="1"/>
          </p:cNvPicPr>
          <p:nvPr/>
        </p:nvPicPr>
        <p:blipFill rotWithShape="1">
          <a:blip r:embed="rId2"/>
          <a:srcRect b="63221"/>
          <a:stretch/>
        </p:blipFill>
        <p:spPr>
          <a:xfrm>
            <a:off x="1426131" y="3189827"/>
            <a:ext cx="3120451" cy="1589992"/>
          </a:xfrm>
          <a:prstGeom prst="rect">
            <a:avLst/>
          </a:prstGeom>
        </p:spPr>
      </p:pic>
      <p:pic>
        <p:nvPicPr>
          <p:cNvPr id="6" name="Picture 5">
            <a:extLst>
              <a:ext uri="{FF2B5EF4-FFF2-40B4-BE49-F238E27FC236}">
                <a16:creationId xmlns:a16="http://schemas.microsoft.com/office/drawing/2014/main" id="{A2645F88-79BA-4CAE-A0EB-2D7056E1DF85}"/>
              </a:ext>
            </a:extLst>
          </p:cNvPr>
          <p:cNvPicPr>
            <a:picLocks noChangeAspect="1"/>
          </p:cNvPicPr>
          <p:nvPr/>
        </p:nvPicPr>
        <p:blipFill>
          <a:blip r:embed="rId3"/>
          <a:stretch>
            <a:fillRect/>
          </a:stretch>
        </p:blipFill>
        <p:spPr>
          <a:xfrm>
            <a:off x="6151770" y="1307163"/>
            <a:ext cx="2389192" cy="1720850"/>
          </a:xfrm>
          <a:prstGeom prst="rect">
            <a:avLst/>
          </a:prstGeom>
        </p:spPr>
      </p:pic>
      <p:pic>
        <p:nvPicPr>
          <p:cNvPr id="8" name="Picture 7">
            <a:extLst>
              <a:ext uri="{FF2B5EF4-FFF2-40B4-BE49-F238E27FC236}">
                <a16:creationId xmlns:a16="http://schemas.microsoft.com/office/drawing/2014/main" id="{B4B88E09-3920-4314-8DE0-940E7835CAE0}"/>
              </a:ext>
            </a:extLst>
          </p:cNvPr>
          <p:cNvPicPr>
            <a:picLocks noChangeAspect="1"/>
          </p:cNvPicPr>
          <p:nvPr/>
        </p:nvPicPr>
        <p:blipFill>
          <a:blip r:embed="rId4"/>
          <a:stretch>
            <a:fillRect/>
          </a:stretch>
        </p:blipFill>
        <p:spPr>
          <a:xfrm>
            <a:off x="6440346" y="3028013"/>
            <a:ext cx="1812039" cy="2016125"/>
          </a:xfrm>
          <a:prstGeom prst="rect">
            <a:avLst/>
          </a:prstGeom>
        </p:spPr>
      </p:pic>
    </p:spTree>
    <p:extLst>
      <p:ext uri="{BB962C8B-B14F-4D97-AF65-F5344CB8AC3E}">
        <p14:creationId xmlns:p14="http://schemas.microsoft.com/office/powerpoint/2010/main" val="694444931"/>
      </p:ext>
    </p:extLst>
  </p:cSld>
  <p:clrMapOvr>
    <a:masterClrMapping/>
  </p:clrMapOvr>
</p:sld>
</file>

<file path=ppt/theme/theme1.xml><?xml version="1.0" encoding="utf-8"?>
<a:theme xmlns:a="http://schemas.openxmlformats.org/drawingml/2006/main" name="Abstract Tech Company by Slidesgo">
  <a:themeElements>
    <a:clrScheme name="Simple Light">
      <a:dk1>
        <a:srgbClr val="000000"/>
      </a:dk1>
      <a:lt1>
        <a:srgbClr val="FFFFFF"/>
      </a:lt1>
      <a:dk2>
        <a:srgbClr val="595959"/>
      </a:dk2>
      <a:lt2>
        <a:srgbClr val="EEEEEE"/>
      </a:lt2>
      <a:accent1>
        <a:srgbClr val="00CBD3"/>
      </a:accent1>
      <a:accent2>
        <a:srgbClr val="5B5B5B"/>
      </a:accent2>
      <a:accent3>
        <a:srgbClr val="FFFFFF"/>
      </a:accent3>
      <a:accent4>
        <a:srgbClr val="EA0156"/>
      </a:accent4>
      <a:accent5>
        <a:srgbClr val="00CBD3"/>
      </a:accent5>
      <a:accent6>
        <a:srgbClr val="EA0156"/>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1369</Words>
  <Application>Microsoft Office PowerPoint</Application>
  <PresentationFormat>On-screen Show (16:9)</PresentationFormat>
  <Paragraphs>183</Paragraphs>
  <Slides>37</Slides>
  <Notes>25</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37</vt:i4>
      </vt:variant>
    </vt:vector>
  </HeadingPairs>
  <TitlesOfParts>
    <vt:vector size="48" baseType="lpstr">
      <vt:lpstr>Arial</vt:lpstr>
      <vt:lpstr>Kanit</vt:lpstr>
      <vt:lpstr>Lato</vt:lpstr>
      <vt:lpstr>Lato Light</vt:lpstr>
      <vt:lpstr>Livvic</vt:lpstr>
      <vt:lpstr>Montserrat</vt:lpstr>
      <vt:lpstr>Open Sans</vt:lpstr>
      <vt:lpstr>Roboto</vt:lpstr>
      <vt:lpstr>Roboto Condensed Light</vt:lpstr>
      <vt:lpstr>Squada One</vt:lpstr>
      <vt:lpstr>Abstract Tech Company by Slidesgo</vt:lpstr>
      <vt:lpstr>PowerPoint Presentation</vt:lpstr>
      <vt:lpstr>1</vt:lpstr>
      <vt:lpstr>What is a t-test?</vt:lpstr>
      <vt:lpstr>Types of t-tests </vt:lpstr>
      <vt:lpstr>1. One Sample t-test</vt:lpstr>
      <vt:lpstr>Example</vt:lpstr>
      <vt:lpstr>Location of SPSS Data Files</vt:lpstr>
      <vt:lpstr>Assumptions Testing…</vt:lpstr>
      <vt:lpstr>Assumptions Testing…</vt:lpstr>
      <vt:lpstr>Assumptions Testing…</vt:lpstr>
      <vt:lpstr>Onto SPSS!</vt:lpstr>
      <vt:lpstr>Onto SPSS!</vt:lpstr>
      <vt:lpstr>Onto SPSS!</vt:lpstr>
      <vt:lpstr>Write-up</vt:lpstr>
      <vt:lpstr>Types of t-tests </vt:lpstr>
      <vt:lpstr>2. Between Subjects t-test</vt:lpstr>
      <vt:lpstr>Example</vt:lpstr>
      <vt:lpstr>Assumptions Testing…</vt:lpstr>
      <vt:lpstr>Assumptions Testing…</vt:lpstr>
      <vt:lpstr>Assumptions Testing…</vt:lpstr>
      <vt:lpstr>Onto SPSS!</vt:lpstr>
      <vt:lpstr>Onto SPSS!</vt:lpstr>
      <vt:lpstr>Onto SPSS!</vt:lpstr>
      <vt:lpstr>Write-up</vt:lpstr>
      <vt:lpstr>Types of t-tests </vt:lpstr>
      <vt:lpstr>3. Within Subjects t-test</vt:lpstr>
      <vt:lpstr>Example</vt:lpstr>
      <vt:lpstr>Assumptions Testing…</vt:lpstr>
      <vt:lpstr>Assumptions Testing…</vt:lpstr>
      <vt:lpstr>Assumptions Testing…</vt:lpstr>
      <vt:lpstr>Assumptions Testing…</vt:lpstr>
      <vt:lpstr>Assumptions Testing…</vt:lpstr>
      <vt:lpstr>Onto SPSS!</vt:lpstr>
      <vt:lpstr>Onto SPSS!</vt:lpstr>
      <vt:lpstr>Onto SPSS!</vt:lpstr>
      <vt:lpstr>Write-up</vt:lpstr>
      <vt:lpstr>Questions?  learningcentre-singapore@jcu.edu.au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Tech Company</dc:title>
  <dc:creator>user</dc:creator>
  <cp:lastModifiedBy>Chouynuu, Kunchana</cp:lastModifiedBy>
  <cp:revision>112</cp:revision>
  <dcterms:modified xsi:type="dcterms:W3CDTF">2021-10-21T16:02:10Z</dcterms:modified>
</cp:coreProperties>
</file>