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5"/>
  </p:notesMasterIdLst>
  <p:sldIdLst>
    <p:sldId id="256" r:id="rId2"/>
    <p:sldId id="258" r:id="rId3"/>
    <p:sldId id="307" r:id="rId4"/>
    <p:sldId id="308" r:id="rId5"/>
    <p:sldId id="309" r:id="rId6"/>
    <p:sldId id="310" r:id="rId7"/>
    <p:sldId id="337" r:id="rId8"/>
    <p:sldId id="257" r:id="rId9"/>
    <p:sldId id="312" r:id="rId10"/>
    <p:sldId id="311" r:id="rId11"/>
    <p:sldId id="314" r:id="rId12"/>
    <p:sldId id="335" r:id="rId13"/>
    <p:sldId id="334" r:id="rId14"/>
    <p:sldId id="320" r:id="rId15"/>
    <p:sldId id="315" r:id="rId16"/>
    <p:sldId id="316" r:id="rId17"/>
    <p:sldId id="318" r:id="rId18"/>
    <p:sldId id="319" r:id="rId19"/>
    <p:sldId id="336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30" r:id="rId28"/>
    <p:sldId id="328" r:id="rId29"/>
    <p:sldId id="329" r:id="rId30"/>
    <p:sldId id="331" r:id="rId31"/>
    <p:sldId id="332" r:id="rId32"/>
    <p:sldId id="333" r:id="rId33"/>
    <p:sldId id="287" r:id="rId34"/>
  </p:sldIdLst>
  <p:sldSz cx="9144000" cy="5143500" type="screen16x9"/>
  <p:notesSz cx="6858000" cy="9144000"/>
  <p:embeddedFontLst>
    <p:embeddedFont>
      <p:font typeface="Kanit" panose="020B0604020202020204" charset="-34"/>
      <p:regular r:id="rId36"/>
      <p:bold r:id="rId37"/>
      <p:italic r:id="rId38"/>
      <p:boldItalic r:id="rId39"/>
    </p:embeddedFont>
    <p:embeddedFont>
      <p:font typeface="Pontano Sans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uynuu, Kunchana" initials="CK" lastIdx="3" clrIdx="0">
    <p:extLst>
      <p:ext uri="{19B8F6BF-5375-455C-9EA6-DF929625EA0E}">
        <p15:presenceInfo xmlns:p15="http://schemas.microsoft.com/office/powerpoint/2012/main" userId="Chouynuu, Kunch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2C331A-A7C3-496D-985B-0B1B21FC7013}">
  <a:tblStyle styleId="{3B2C331A-A7C3-496D-985B-0B1B21FC70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136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509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349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57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411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5837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815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159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785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93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5ad0bb2e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5ad0bb2e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210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244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475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781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7206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451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49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948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308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65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134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0231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340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b139634eb9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b139634eb9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58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967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932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08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19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59150" y="1249550"/>
            <a:ext cx="5225700" cy="24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Kanit"/>
              <a:buNone/>
              <a:defRPr sz="6400">
                <a:latin typeface="Kanit"/>
                <a:ea typeface="Kanit"/>
                <a:cs typeface="Kanit"/>
                <a:sym typeface="Kani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37550" y="3774772"/>
            <a:ext cx="28689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_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284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47398"/>
            <a:ext cx="77040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ubTitle" idx="1"/>
          </p:nvPr>
        </p:nvSpPr>
        <p:spPr>
          <a:xfrm>
            <a:off x="599596" y="1760887"/>
            <a:ext cx="242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ubTitle" idx="2"/>
          </p:nvPr>
        </p:nvSpPr>
        <p:spPr>
          <a:xfrm>
            <a:off x="724546" y="2184665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title" idx="3" hasCustomPrompt="1"/>
          </p:nvPr>
        </p:nvSpPr>
        <p:spPr>
          <a:xfrm>
            <a:off x="905746" y="1390975"/>
            <a:ext cx="181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4"/>
          </p:nvPr>
        </p:nvSpPr>
        <p:spPr>
          <a:xfrm>
            <a:off x="3211800" y="1760887"/>
            <a:ext cx="27204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5"/>
          </p:nvPr>
        </p:nvSpPr>
        <p:spPr>
          <a:xfrm>
            <a:off x="3484950" y="2184665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6" hasCustomPrompt="1"/>
          </p:nvPr>
        </p:nvSpPr>
        <p:spPr>
          <a:xfrm>
            <a:off x="3666150" y="1390975"/>
            <a:ext cx="181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7"/>
          </p:nvPr>
        </p:nvSpPr>
        <p:spPr>
          <a:xfrm>
            <a:off x="6120398" y="1760887"/>
            <a:ext cx="242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8"/>
          </p:nvPr>
        </p:nvSpPr>
        <p:spPr>
          <a:xfrm>
            <a:off x="6245348" y="2184665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9" hasCustomPrompt="1"/>
          </p:nvPr>
        </p:nvSpPr>
        <p:spPr>
          <a:xfrm>
            <a:off x="6426548" y="1390975"/>
            <a:ext cx="181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13"/>
          </p:nvPr>
        </p:nvSpPr>
        <p:spPr>
          <a:xfrm>
            <a:off x="599596" y="3510512"/>
            <a:ext cx="242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4"/>
          </p:nvPr>
        </p:nvSpPr>
        <p:spPr>
          <a:xfrm>
            <a:off x="724546" y="3934290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5" hasCustomPrompt="1"/>
          </p:nvPr>
        </p:nvSpPr>
        <p:spPr>
          <a:xfrm>
            <a:off x="905746" y="3140600"/>
            <a:ext cx="181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6"/>
          </p:nvPr>
        </p:nvSpPr>
        <p:spPr>
          <a:xfrm>
            <a:off x="3360000" y="3510512"/>
            <a:ext cx="242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7"/>
          </p:nvPr>
        </p:nvSpPr>
        <p:spPr>
          <a:xfrm>
            <a:off x="3484950" y="3934290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8" hasCustomPrompt="1"/>
          </p:nvPr>
        </p:nvSpPr>
        <p:spPr>
          <a:xfrm>
            <a:off x="3666150" y="3140600"/>
            <a:ext cx="181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9"/>
          </p:nvPr>
        </p:nvSpPr>
        <p:spPr>
          <a:xfrm>
            <a:off x="6120398" y="3510512"/>
            <a:ext cx="242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20"/>
          </p:nvPr>
        </p:nvSpPr>
        <p:spPr>
          <a:xfrm>
            <a:off x="6245348" y="3934290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21" hasCustomPrompt="1"/>
          </p:nvPr>
        </p:nvSpPr>
        <p:spPr>
          <a:xfrm>
            <a:off x="6426548" y="3140600"/>
            <a:ext cx="181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ctrTitle"/>
          </p:nvPr>
        </p:nvSpPr>
        <p:spPr>
          <a:xfrm>
            <a:off x="1959150" y="682120"/>
            <a:ext cx="5225700" cy="9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Kanit"/>
              <a:buNone/>
              <a:defRPr sz="720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1"/>
          </p:nvPr>
        </p:nvSpPr>
        <p:spPr>
          <a:xfrm>
            <a:off x="2462400" y="1547283"/>
            <a:ext cx="4219200" cy="13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3" name="Google Shape;133;p24"/>
          <p:cNvSpPr txBox="1"/>
          <p:nvPr/>
        </p:nvSpPr>
        <p:spPr>
          <a:xfrm>
            <a:off x="2828400" y="3448525"/>
            <a:ext cx="34872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accent1"/>
                </a:solidFill>
                <a:latin typeface="Pontano Sans"/>
                <a:ea typeface="Pontano Sans"/>
                <a:cs typeface="Pontano Sans"/>
                <a:sym typeface="Pontano Sans"/>
              </a:rPr>
              <a:t>CREDITS: This presentation template was created by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GB" sz="1200">
                <a:solidFill>
                  <a:schemeClr val="accent1"/>
                </a:solidFill>
                <a:latin typeface="Pontano Sans"/>
                <a:ea typeface="Pontano Sans"/>
                <a:cs typeface="Pontano Sans"/>
                <a:sym typeface="Pontano Sans"/>
              </a:rPr>
              <a:t>, including icons by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GB" sz="1200">
                <a:solidFill>
                  <a:schemeClr val="accent1"/>
                </a:solidFill>
                <a:latin typeface="Pontano Sans"/>
                <a:ea typeface="Pontano Sans"/>
                <a:cs typeface="Pontano Sans"/>
                <a:sym typeface="Pontano Sans"/>
              </a:rPr>
              <a:t>, and infographics &amp; images by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ontano Sans"/>
              <a:buChar char="●"/>
              <a:defRPr sz="1800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■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●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■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●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Pontano Sans"/>
              <a:buChar char="■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learningcentre-Singapore@jcu.edu.a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pss.allenandunwin.com.s3-website-ap-southeast-2.amazonaws.com/data-file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ctrTitle"/>
          </p:nvPr>
        </p:nvSpPr>
        <p:spPr>
          <a:xfrm>
            <a:off x="977925" y="1037147"/>
            <a:ext cx="5225700" cy="24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>
                <a:solidFill>
                  <a:schemeClr val="bg1"/>
                </a:solidFill>
              </a:rPr>
              <a:t>MANOVA</a:t>
            </a:r>
            <a:endParaRPr sz="7200" dirty="0">
              <a:solidFill>
                <a:schemeClr val="bg1"/>
              </a:solidFill>
            </a:endParaRPr>
          </a:p>
        </p:txBody>
      </p:sp>
      <p:sp>
        <p:nvSpPr>
          <p:cNvPr id="148" name="Google Shape;148;p32"/>
          <p:cNvSpPr txBox="1">
            <a:spLocks noGrp="1"/>
          </p:cNvSpPr>
          <p:nvPr>
            <p:ph type="subTitle" idx="1"/>
          </p:nvPr>
        </p:nvSpPr>
        <p:spPr>
          <a:xfrm>
            <a:off x="977925" y="2810778"/>
            <a:ext cx="3550926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 dirty="0">
                <a:solidFill>
                  <a:schemeClr val="bg1"/>
                </a:solidFill>
              </a:rPr>
              <a:t>Learning Centre</a:t>
            </a:r>
            <a:endParaRPr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2" r="1007" b="821"/>
          <a:stretch/>
        </p:blipFill>
        <p:spPr>
          <a:xfrm>
            <a:off x="1022710" y="2531490"/>
            <a:ext cx="3328018" cy="2402916"/>
          </a:xfrm>
          <a:prstGeom prst="rect">
            <a:avLst/>
          </a:prstGeom>
        </p:spPr>
      </p:pic>
      <p:sp>
        <p:nvSpPr>
          <p:cNvPr id="6" name="Google Shape;154;p33"/>
          <p:cNvSpPr txBox="1">
            <a:spLocks/>
          </p:cNvSpPr>
          <p:nvPr/>
        </p:nvSpPr>
        <p:spPr>
          <a:xfrm>
            <a:off x="867843" y="1403014"/>
            <a:ext cx="3482885" cy="273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Move ‘Anxiety’ and ‘Fatigue’ to the </a:t>
            </a:r>
            <a:r>
              <a:rPr lang="en-US" sz="1800" u="sng" dirty="0"/>
              <a:t>Dependent List</a:t>
            </a:r>
            <a:r>
              <a:rPr lang="en-US" sz="1800" dirty="0"/>
              <a:t>, and ‘Condition’ to the </a:t>
            </a:r>
            <a:r>
              <a:rPr lang="en-US" sz="1800" u="sng" dirty="0"/>
              <a:t>Factor List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800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800" dirty="0"/>
          </a:p>
        </p:txBody>
      </p:sp>
      <p:sp>
        <p:nvSpPr>
          <p:cNvPr id="7" name="Google Shape;154;p33"/>
          <p:cNvSpPr txBox="1">
            <a:spLocks/>
          </p:cNvSpPr>
          <p:nvPr/>
        </p:nvSpPr>
        <p:spPr>
          <a:xfrm>
            <a:off x="4982966" y="1369327"/>
            <a:ext cx="4315901" cy="273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Tick ‘Normality plots with tests</a:t>
            </a:r>
          </a:p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Continue and OK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800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363" r="1257" b="1219"/>
          <a:stretch/>
        </p:blipFill>
        <p:spPr>
          <a:xfrm>
            <a:off x="5384905" y="2178121"/>
            <a:ext cx="2515922" cy="2775645"/>
          </a:xfrm>
          <a:prstGeom prst="rect">
            <a:avLst/>
          </a:prstGeom>
        </p:spPr>
      </p:pic>
      <p:sp>
        <p:nvSpPr>
          <p:cNvPr id="8" name="Google Shape;153;p33"/>
          <p:cNvSpPr txBox="1">
            <a:spLocks noGrp="1"/>
          </p:cNvSpPr>
          <p:nvPr>
            <p:ph type="title"/>
          </p:nvPr>
        </p:nvSpPr>
        <p:spPr>
          <a:xfrm>
            <a:off x="730275" y="5106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1. Normality</a:t>
            </a:r>
            <a:endParaRPr dirty="0">
              <a:solidFill>
                <a:srgbClr val="005A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33"/>
          <p:cNvSpPr txBox="1">
            <a:spLocks/>
          </p:cNvSpPr>
          <p:nvPr/>
        </p:nvSpPr>
        <p:spPr>
          <a:xfrm>
            <a:off x="267033" y="1392085"/>
            <a:ext cx="8749241" cy="273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Looking at Shapiro-Wilk tests, anxiety data in the one-cup water condition were not normally distributed, </a:t>
            </a:r>
            <a:r>
              <a:rPr lang="en-US" sz="1800" i="1" dirty="0"/>
              <a:t>p</a:t>
            </a:r>
            <a:r>
              <a:rPr lang="en-US" sz="1800" dirty="0"/>
              <a:t> = .014.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endParaRPr lang="en-US" sz="1800" dirty="0"/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However, MANOVA is generally robust to a moderate violation of normality,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we will continue to do the analysis for now.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954" y="2988078"/>
            <a:ext cx="6133401" cy="204079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FA516-2A25-4508-9C0C-EFB5048F7FA0}"/>
              </a:ext>
            </a:extLst>
          </p:cNvPr>
          <p:cNvSpPr/>
          <p:nvPr/>
        </p:nvSpPr>
        <p:spPr>
          <a:xfrm>
            <a:off x="6975277" y="4008473"/>
            <a:ext cx="733078" cy="2445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153;p33"/>
          <p:cNvSpPr txBox="1">
            <a:spLocks noGrp="1"/>
          </p:cNvSpPr>
          <p:nvPr>
            <p:ph type="title"/>
          </p:nvPr>
        </p:nvSpPr>
        <p:spPr>
          <a:xfrm>
            <a:off x="730275" y="5106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1. Normality</a:t>
            </a:r>
            <a:endParaRPr dirty="0">
              <a:solidFill>
                <a:srgbClr val="005A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8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720000" y="4680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2. Univariate Outliers</a:t>
            </a:r>
            <a:endParaRPr dirty="0">
              <a:solidFill>
                <a:srgbClr val="005ABB"/>
              </a:solidFill>
            </a:endParaRPr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1"/>
          </p:nvPr>
        </p:nvSpPr>
        <p:spPr>
          <a:xfrm>
            <a:off x="843290" y="1327083"/>
            <a:ext cx="439653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AU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/>
              <a:t>The assumption of univariate outliers can be tested via inspecting </a:t>
            </a:r>
            <a:r>
              <a:rPr lang="en-AU" sz="2400" u="sng" dirty="0"/>
              <a:t>boxplots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AU" sz="2400" dirty="0"/>
          </a:p>
          <a:p>
            <a:pPr marL="800100" lvl="1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sz="2400" dirty="0"/>
              <a:t>Go </a:t>
            </a:r>
            <a:r>
              <a:rPr lang="en-AU" sz="2400" dirty="0" err="1"/>
              <a:t>Analyze</a:t>
            </a:r>
            <a:r>
              <a:rPr lang="en-AU" sz="2400" dirty="0"/>
              <a:t> -&gt; Descriptive Statistics -&gt; Explore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AU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247" b="45168"/>
          <a:stretch/>
        </p:blipFill>
        <p:spPr>
          <a:xfrm>
            <a:off x="5239820" y="1506768"/>
            <a:ext cx="3287731" cy="318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4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2" r="1007" b="821"/>
          <a:stretch/>
        </p:blipFill>
        <p:spPr>
          <a:xfrm>
            <a:off x="1022710" y="2483062"/>
            <a:ext cx="3328018" cy="2402916"/>
          </a:xfrm>
          <a:prstGeom prst="rect">
            <a:avLst/>
          </a:prstGeom>
        </p:spPr>
      </p:pic>
      <p:sp>
        <p:nvSpPr>
          <p:cNvPr id="7" name="Google Shape;154;p33"/>
          <p:cNvSpPr txBox="1">
            <a:spLocks/>
          </p:cNvSpPr>
          <p:nvPr/>
        </p:nvSpPr>
        <p:spPr>
          <a:xfrm>
            <a:off x="5019304" y="1319422"/>
            <a:ext cx="3770562" cy="104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Under </a:t>
            </a:r>
            <a:r>
              <a:rPr lang="en-US" sz="1800" u="sng" dirty="0"/>
              <a:t>Plots</a:t>
            </a:r>
            <a:r>
              <a:rPr lang="en-US" sz="1800" dirty="0"/>
              <a:t>, select ‘Dependents together’</a:t>
            </a:r>
          </a:p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Continue and 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363" r="1257" b="1219"/>
          <a:stretch/>
        </p:blipFill>
        <p:spPr>
          <a:xfrm>
            <a:off x="5515638" y="2370040"/>
            <a:ext cx="2341961" cy="2583726"/>
          </a:xfrm>
          <a:prstGeom prst="rect">
            <a:avLst/>
          </a:prstGeom>
        </p:spPr>
      </p:pic>
      <p:sp>
        <p:nvSpPr>
          <p:cNvPr id="9" name="Google Shape;154;p33"/>
          <p:cNvSpPr txBox="1">
            <a:spLocks/>
          </p:cNvSpPr>
          <p:nvPr/>
        </p:nvSpPr>
        <p:spPr>
          <a:xfrm>
            <a:off x="720000" y="1319422"/>
            <a:ext cx="3482885" cy="115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Move ‘Anxiety’ and ‘Fatigue’ to the </a:t>
            </a:r>
            <a:r>
              <a:rPr lang="en-US" sz="1800" u="sng" dirty="0"/>
              <a:t>Dependent List</a:t>
            </a:r>
            <a:r>
              <a:rPr lang="en-US" sz="1800" dirty="0"/>
              <a:t>, and ‘Condition’ to the </a:t>
            </a:r>
            <a:r>
              <a:rPr lang="en-US" sz="1800" u="sng" dirty="0"/>
              <a:t>Factor List</a:t>
            </a:r>
          </a:p>
        </p:txBody>
      </p:sp>
      <p:sp>
        <p:nvSpPr>
          <p:cNvPr id="10" name="Google Shape;153;p33"/>
          <p:cNvSpPr txBox="1">
            <a:spLocks noGrp="1"/>
          </p:cNvSpPr>
          <p:nvPr>
            <p:ph type="title"/>
          </p:nvPr>
        </p:nvSpPr>
        <p:spPr>
          <a:xfrm>
            <a:off x="720000" y="4680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2. Univariate Outliers</a:t>
            </a:r>
            <a:endParaRPr dirty="0">
              <a:solidFill>
                <a:srgbClr val="005A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9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>
            <a:spLocks noGrp="1"/>
          </p:cNvSpPr>
          <p:nvPr>
            <p:ph type="body" idx="1"/>
          </p:nvPr>
        </p:nvSpPr>
        <p:spPr>
          <a:xfrm>
            <a:off x="364117" y="1199201"/>
            <a:ext cx="4402221" cy="18526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AU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000" dirty="0"/>
              <a:t>Looking at boxplots on the right, we can assume that there are no univariate outliers.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38" y="1507861"/>
            <a:ext cx="4252818" cy="3087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17" y="2958956"/>
            <a:ext cx="1144701" cy="2089207"/>
          </a:xfrm>
          <a:prstGeom prst="rect">
            <a:avLst/>
          </a:prstGeom>
        </p:spPr>
      </p:pic>
      <p:sp>
        <p:nvSpPr>
          <p:cNvPr id="8" name="Google Shape;154;p33"/>
          <p:cNvSpPr txBox="1">
            <a:spLocks/>
          </p:cNvSpPr>
          <p:nvPr/>
        </p:nvSpPr>
        <p:spPr>
          <a:xfrm>
            <a:off x="1597016" y="4066348"/>
            <a:ext cx="2764620" cy="83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FF0000"/>
                </a:solidFill>
              </a:rPr>
              <a:t>An example of an outlier (if there was one)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8" idx="0"/>
          </p:cNvCxnSpPr>
          <p:nvPr/>
        </p:nvCxnSpPr>
        <p:spPr>
          <a:xfrm flipH="1" flipV="1">
            <a:off x="1306554" y="3210326"/>
            <a:ext cx="1672772" cy="8560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53;p33"/>
          <p:cNvSpPr txBox="1">
            <a:spLocks noGrp="1"/>
          </p:cNvSpPr>
          <p:nvPr>
            <p:ph type="title"/>
          </p:nvPr>
        </p:nvSpPr>
        <p:spPr>
          <a:xfrm>
            <a:off x="720000" y="4680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2. Univariate Outliers</a:t>
            </a:r>
            <a:endParaRPr dirty="0">
              <a:solidFill>
                <a:srgbClr val="005A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1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771371" y="5311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3. Multivariate Outliers</a:t>
            </a:r>
            <a:endParaRPr dirty="0">
              <a:solidFill>
                <a:srgbClr val="005ABB"/>
              </a:solidFill>
            </a:endParaRPr>
          </a:p>
        </p:txBody>
      </p:sp>
      <p:sp>
        <p:nvSpPr>
          <p:cNvPr id="6" name="Google Shape;154;p33"/>
          <p:cNvSpPr txBox="1">
            <a:spLocks/>
          </p:cNvSpPr>
          <p:nvPr/>
        </p:nvSpPr>
        <p:spPr>
          <a:xfrm>
            <a:off x="636168" y="1589266"/>
            <a:ext cx="4500911" cy="273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This assumption can be tested via the </a:t>
            </a:r>
            <a:r>
              <a:rPr lang="en-US" sz="2400" u="sng" dirty="0" err="1"/>
              <a:t>Mahalanobis</a:t>
            </a:r>
            <a:r>
              <a:rPr lang="en-US" sz="2400" u="sng" dirty="0"/>
              <a:t> Distances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800100" lvl="1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/>
              <a:t>Analyze -&gt; Regression -&gt; Linear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75" t="-1" b="33144"/>
          <a:stretch/>
        </p:blipFill>
        <p:spPr>
          <a:xfrm>
            <a:off x="5311739" y="1505789"/>
            <a:ext cx="3431678" cy="33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88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33"/>
          <p:cNvSpPr txBox="1">
            <a:spLocks/>
          </p:cNvSpPr>
          <p:nvPr/>
        </p:nvSpPr>
        <p:spPr>
          <a:xfrm>
            <a:off x="1045629" y="1354744"/>
            <a:ext cx="3482885" cy="273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Move ‘Anxiety’ and ‘Fatigue’ to the </a:t>
            </a:r>
            <a:r>
              <a:rPr lang="en-US" sz="1800" u="sng" dirty="0"/>
              <a:t>Independent(s)</a:t>
            </a:r>
            <a:r>
              <a:rPr lang="en-US" sz="1800" dirty="0"/>
              <a:t> box, and ‘Condition’ to the </a:t>
            </a:r>
            <a:r>
              <a:rPr lang="en-US" sz="1800" u="sng" dirty="0"/>
              <a:t>Dependent</a:t>
            </a:r>
            <a:r>
              <a:rPr lang="en-US" sz="1800" dirty="0"/>
              <a:t> box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800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800" dirty="0"/>
          </a:p>
        </p:txBody>
      </p:sp>
      <p:sp>
        <p:nvSpPr>
          <p:cNvPr id="7" name="Google Shape;154;p33"/>
          <p:cNvSpPr txBox="1">
            <a:spLocks/>
          </p:cNvSpPr>
          <p:nvPr/>
        </p:nvSpPr>
        <p:spPr>
          <a:xfrm>
            <a:off x="4839232" y="1324644"/>
            <a:ext cx="3774557" cy="94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800" dirty="0"/>
              <a:t>In </a:t>
            </a:r>
            <a:r>
              <a:rPr lang="en-US" sz="1800" u="sng" dirty="0"/>
              <a:t>Save</a:t>
            </a:r>
            <a:r>
              <a:rPr lang="en-US" sz="1800" dirty="0"/>
              <a:t>, under </a:t>
            </a:r>
            <a:r>
              <a:rPr lang="en-US" sz="1800" i="1" dirty="0"/>
              <a:t>Distances</a:t>
            </a:r>
            <a:r>
              <a:rPr lang="en-US" sz="1800" dirty="0"/>
              <a:t>, select ‘</a:t>
            </a:r>
            <a:r>
              <a:rPr lang="en-US" sz="1800" dirty="0" err="1"/>
              <a:t>Mahalanobis</a:t>
            </a:r>
            <a:r>
              <a:rPr lang="en-US" sz="1800" dirty="0"/>
              <a:t>’, continue</a:t>
            </a:r>
          </a:p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66" b="1320"/>
          <a:stretch/>
        </p:blipFill>
        <p:spPr>
          <a:xfrm>
            <a:off x="1066943" y="2393879"/>
            <a:ext cx="3187313" cy="2609635"/>
          </a:xfrm>
          <a:prstGeom prst="rect">
            <a:avLst/>
          </a:prstGeom>
        </p:spPr>
      </p:pic>
      <p:sp>
        <p:nvSpPr>
          <p:cNvPr id="8" name="Google Shape;153;p33"/>
          <p:cNvSpPr txBox="1">
            <a:spLocks noGrp="1"/>
          </p:cNvSpPr>
          <p:nvPr>
            <p:ph type="title"/>
          </p:nvPr>
        </p:nvSpPr>
        <p:spPr>
          <a:xfrm>
            <a:off x="771371" y="5311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3. Multivariate Outliers</a:t>
            </a:r>
            <a:endParaRPr dirty="0">
              <a:solidFill>
                <a:srgbClr val="005ABB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667" r="1223" b="32333"/>
          <a:stretch/>
        </p:blipFill>
        <p:spPr>
          <a:xfrm>
            <a:off x="5232146" y="2130406"/>
            <a:ext cx="3070925" cy="287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59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33"/>
          <p:cNvSpPr txBox="1">
            <a:spLocks/>
          </p:cNvSpPr>
          <p:nvPr/>
        </p:nvSpPr>
        <p:spPr>
          <a:xfrm>
            <a:off x="460236" y="1497631"/>
            <a:ext cx="3323519" cy="399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Under </a:t>
            </a:r>
            <a:r>
              <a:rPr lang="en-US" sz="1800" u="sng" dirty="0"/>
              <a:t>Residuals Statistics</a:t>
            </a:r>
            <a:r>
              <a:rPr lang="en-US" sz="1800" dirty="0"/>
              <a:t>, </a:t>
            </a:r>
            <a:r>
              <a:rPr lang="en-US" sz="1800" b="1" dirty="0"/>
              <a:t>Maximum</a:t>
            </a:r>
            <a:r>
              <a:rPr lang="en-US" sz="1800" dirty="0"/>
              <a:t> </a:t>
            </a:r>
            <a:r>
              <a:rPr lang="en-US" sz="1800" dirty="0" err="1"/>
              <a:t>Malal</a:t>
            </a:r>
            <a:r>
              <a:rPr lang="en-US" sz="1800" dirty="0"/>
              <a:t>. Distance = 5.267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800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This value is </a:t>
            </a:r>
            <a:r>
              <a:rPr lang="en-US" sz="1800" i="1" dirty="0"/>
              <a:t>smaller</a:t>
            </a:r>
            <a:r>
              <a:rPr lang="en-US" sz="1800" dirty="0"/>
              <a:t> than the chi-square value at </a:t>
            </a:r>
            <a:r>
              <a:rPr lang="en-US" sz="1800" i="1" dirty="0" err="1"/>
              <a:t>df</a:t>
            </a:r>
            <a:r>
              <a:rPr lang="en-US" sz="1800" dirty="0"/>
              <a:t> = 2, </a:t>
            </a:r>
            <a:r>
              <a:rPr lang="el-GR" sz="1800" dirty="0"/>
              <a:t>α</a:t>
            </a:r>
            <a:r>
              <a:rPr lang="en-AU" sz="1800" dirty="0"/>
              <a:t> = </a:t>
            </a:r>
            <a:r>
              <a:rPr lang="en-US" sz="1800" dirty="0"/>
              <a:t>.05, which is 5.991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rgbClr val="FF0000"/>
                </a:solidFill>
              </a:rPr>
              <a:t>*Refer to a the critical value in the Chi-Square table; </a:t>
            </a:r>
            <a:r>
              <a:rPr lang="en-US" sz="1400" i="1" dirty="0" err="1">
                <a:solidFill>
                  <a:srgbClr val="FF0000"/>
                </a:solidFill>
              </a:rPr>
              <a:t>df</a:t>
            </a:r>
            <a:r>
              <a:rPr lang="en-US" sz="1400" i="1" dirty="0">
                <a:solidFill>
                  <a:srgbClr val="FF0000"/>
                </a:solidFill>
              </a:rPr>
              <a:t> = number of DVs</a:t>
            </a: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800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This indicates no multivariate outlier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800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098" y="1523926"/>
            <a:ext cx="4910253" cy="324296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40736E-FB75-4920-A737-33F1B34B3FCA}"/>
              </a:ext>
            </a:extLst>
          </p:cNvPr>
          <p:cNvSpPr/>
          <p:nvPr/>
        </p:nvSpPr>
        <p:spPr>
          <a:xfrm>
            <a:off x="3925098" y="3774558"/>
            <a:ext cx="4910253" cy="1807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Google Shape;153;p33"/>
          <p:cNvSpPr txBox="1">
            <a:spLocks noGrp="1"/>
          </p:cNvSpPr>
          <p:nvPr>
            <p:ph type="title"/>
          </p:nvPr>
        </p:nvSpPr>
        <p:spPr>
          <a:xfrm>
            <a:off x="771371" y="5311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3. Multivariate Outliers</a:t>
            </a:r>
            <a:endParaRPr dirty="0">
              <a:solidFill>
                <a:srgbClr val="005A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23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771371" y="4900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4. </a:t>
            </a:r>
            <a:r>
              <a:rPr lang="en-GB" dirty="0" err="1">
                <a:solidFill>
                  <a:srgbClr val="005ABB"/>
                </a:solidFill>
              </a:rPr>
              <a:t>Multicollinearity</a:t>
            </a:r>
            <a:endParaRPr dirty="0">
              <a:solidFill>
                <a:srgbClr val="005ABB"/>
              </a:solidFill>
            </a:endParaRPr>
          </a:p>
        </p:txBody>
      </p:sp>
      <p:sp>
        <p:nvSpPr>
          <p:cNvPr id="9" name="Google Shape;841;p29"/>
          <p:cNvSpPr txBox="1">
            <a:spLocks noGrp="1"/>
          </p:cNvSpPr>
          <p:nvPr>
            <p:ph type="body" idx="1"/>
          </p:nvPr>
        </p:nvSpPr>
        <p:spPr>
          <a:xfrm>
            <a:off x="629330" y="1483412"/>
            <a:ext cx="8411929" cy="3540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indent="0">
              <a:spcBef>
                <a:spcPts val="1200"/>
              </a:spcBef>
              <a:buSzPts val="1000"/>
              <a:buNone/>
            </a:pPr>
            <a:r>
              <a:rPr lang="en-AU" sz="2400" dirty="0">
                <a:latin typeface="Pontano Sans" panose="020B0604020202020204" charset="0"/>
              </a:rPr>
              <a:t>The assumption of </a:t>
            </a:r>
            <a:r>
              <a:rPr lang="en-AU" sz="2400" dirty="0" err="1">
                <a:latin typeface="Pontano Sans" panose="020B0604020202020204" charset="0"/>
              </a:rPr>
              <a:t>multicollinearity</a:t>
            </a:r>
            <a:r>
              <a:rPr lang="en-US" sz="2400" dirty="0">
                <a:latin typeface="Pontano Sans" panose="020B0604020202020204" charset="0"/>
              </a:rPr>
              <a:t> can be checked via </a:t>
            </a:r>
            <a:r>
              <a:rPr lang="en-SG" sz="2400" dirty="0">
                <a:latin typeface="Pontano Sans" panose="020B0604020202020204" charset="0"/>
              </a:rPr>
              <a:t>a </a:t>
            </a:r>
            <a:r>
              <a:rPr lang="en-SG" sz="2400" i="1" dirty="0">
                <a:latin typeface="Pontano Sans" panose="020B0604020202020204" charset="0"/>
              </a:rPr>
              <a:t>correlation analysis</a:t>
            </a:r>
          </a:p>
          <a:p>
            <a:pPr marL="908050" lvl="1" indent="-285750">
              <a:spcBef>
                <a:spcPts val="1200"/>
              </a:spcBef>
              <a:buSzPts val="1000"/>
              <a:buFont typeface="Arial" panose="020B0604020202020204" pitchFamily="34" charset="0"/>
              <a:buChar char="•"/>
            </a:pPr>
            <a:r>
              <a:rPr lang="en-SG" sz="2300" dirty="0">
                <a:latin typeface="Pontano Sans" panose="020B0604020202020204" charset="0"/>
              </a:rPr>
              <a:t>Go to </a:t>
            </a:r>
            <a:r>
              <a:rPr lang="en-SG" sz="2300" dirty="0" err="1">
                <a:latin typeface="Pontano Sans" panose="020B0604020202020204" charset="0"/>
              </a:rPr>
              <a:t>Analyze</a:t>
            </a:r>
            <a:r>
              <a:rPr lang="en-SG" sz="2300" dirty="0">
                <a:latin typeface="Pontano Sans" panose="020B0604020202020204" charset="0"/>
              </a:rPr>
              <a:t> -&gt; Correlate -&gt; Bivariate</a:t>
            </a:r>
          </a:p>
          <a:p>
            <a:pPr marL="165100" indent="0">
              <a:lnSpc>
                <a:spcPct val="100000"/>
              </a:lnSpc>
              <a:spcBef>
                <a:spcPts val="1200"/>
              </a:spcBef>
              <a:buSzPts val="1000"/>
              <a:buNone/>
            </a:pPr>
            <a:endParaRPr lang="en-SG" sz="2400" dirty="0">
              <a:latin typeface="Pontano Sans" panose="020B0604020202020204" charset="0"/>
            </a:endParaRPr>
          </a:p>
          <a:p>
            <a:pPr marL="165100" indent="0">
              <a:spcBef>
                <a:spcPts val="1200"/>
              </a:spcBef>
              <a:buSzPts val="1000"/>
              <a:buNone/>
            </a:pPr>
            <a:r>
              <a:rPr lang="en-SG" sz="2000" dirty="0">
                <a:solidFill>
                  <a:srgbClr val="FF0000"/>
                </a:solidFill>
                <a:latin typeface="Pontano Sans" panose="020B0604020202020204" charset="0"/>
              </a:rPr>
              <a:t>*Check out how to run correlation analysis in the </a:t>
            </a:r>
            <a:r>
              <a:rPr lang="en-SG" sz="2000" b="1" dirty="0">
                <a:solidFill>
                  <a:srgbClr val="FF0000"/>
                </a:solidFill>
                <a:latin typeface="Pontano Sans" panose="020B0604020202020204" charset="0"/>
              </a:rPr>
              <a:t>Correlation</a:t>
            </a:r>
            <a:r>
              <a:rPr lang="en-SG" sz="2000" dirty="0">
                <a:solidFill>
                  <a:srgbClr val="FF0000"/>
                </a:solidFill>
                <a:latin typeface="Pontano Sans" panose="020B0604020202020204" charset="0"/>
              </a:rPr>
              <a:t> slides (</a:t>
            </a:r>
            <a:r>
              <a:rPr lang="en-AU" sz="2000" dirty="0">
                <a:solidFill>
                  <a:srgbClr val="FF0000"/>
                </a:solidFill>
                <a:latin typeface="Pontano Sans" panose="020B0604020202020204" charset="0"/>
              </a:rPr>
              <a:t>JCUS Learning Centre website -&gt; Statistics and Mathematics Support</a:t>
            </a:r>
            <a:r>
              <a:rPr lang="en-SG" sz="2000" dirty="0">
                <a:solidFill>
                  <a:srgbClr val="FF0000"/>
                </a:solidFill>
                <a:latin typeface="Pontano Sans" panose="020B060402020202020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6340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41;p29"/>
          <p:cNvSpPr txBox="1">
            <a:spLocks noGrp="1"/>
          </p:cNvSpPr>
          <p:nvPr>
            <p:ph type="body" idx="1"/>
          </p:nvPr>
        </p:nvSpPr>
        <p:spPr>
          <a:xfrm>
            <a:off x="920840" y="1432040"/>
            <a:ext cx="7405061" cy="1752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>
                <a:latin typeface="Pontano Sans" panose="020B0604020202020204" charset="0"/>
              </a:rPr>
              <a:t>In the </a:t>
            </a:r>
            <a:r>
              <a:rPr lang="en-AU" sz="2400" u="sng" dirty="0">
                <a:latin typeface="Pontano Sans" panose="020B0604020202020204" charset="0"/>
              </a:rPr>
              <a:t>Correlations</a:t>
            </a:r>
            <a:r>
              <a:rPr lang="en-AU" sz="2400" dirty="0">
                <a:latin typeface="Pontano Sans" panose="020B0604020202020204" charset="0"/>
              </a:rPr>
              <a:t> table, two DVs are slightly correlated but </a:t>
            </a:r>
            <a:r>
              <a:rPr lang="en-AU" sz="2400" i="1" dirty="0">
                <a:latin typeface="Pontano Sans" panose="020B0604020202020204" charset="0"/>
              </a:rPr>
              <a:t>not</a:t>
            </a:r>
            <a:r>
              <a:rPr lang="en-AU" sz="2400" dirty="0">
                <a:latin typeface="Pontano Sans" panose="020B0604020202020204" charset="0"/>
              </a:rPr>
              <a:t> too strong, </a:t>
            </a:r>
            <a:r>
              <a:rPr lang="en-AU" sz="2400" i="1" dirty="0">
                <a:latin typeface="Pontano Sans" panose="020B0604020202020204" charset="0"/>
              </a:rPr>
              <a:t>r</a:t>
            </a:r>
            <a:r>
              <a:rPr lang="en-AU" sz="2400" dirty="0">
                <a:latin typeface="Pontano Sans" panose="020B0604020202020204" charset="0"/>
              </a:rPr>
              <a:t> = .172 (less than .7)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endParaRPr lang="en-AU" sz="2400" dirty="0">
              <a:latin typeface="Pontano Sans" panose="020B0604020202020204" charset="0"/>
            </a:endParaRP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>
                <a:latin typeface="Pontano Sans" panose="020B0604020202020204" charset="0"/>
              </a:rPr>
              <a:t>Therefore, no violation of </a:t>
            </a:r>
            <a:r>
              <a:rPr lang="en-AU" sz="2400" dirty="0" err="1">
                <a:latin typeface="Pontano Sans" panose="020B0604020202020204" charset="0"/>
              </a:rPr>
              <a:t>multicollinearity</a:t>
            </a:r>
            <a:endParaRPr lang="en-US" sz="2400" dirty="0">
              <a:latin typeface="Pontano Sans" panose="020B0604020202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52584"/>
          <a:stretch/>
        </p:blipFill>
        <p:spPr>
          <a:xfrm>
            <a:off x="1726058" y="3184987"/>
            <a:ext cx="5649829" cy="168031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1CD501-54A3-4ACA-9A21-933F137CCF31}"/>
              </a:ext>
            </a:extLst>
          </p:cNvPr>
          <p:cNvSpPr/>
          <p:nvPr/>
        </p:nvSpPr>
        <p:spPr>
          <a:xfrm>
            <a:off x="6666520" y="4161646"/>
            <a:ext cx="617858" cy="3178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Google Shape;153;p33"/>
          <p:cNvSpPr txBox="1">
            <a:spLocks noGrp="1"/>
          </p:cNvSpPr>
          <p:nvPr>
            <p:ph type="title"/>
          </p:nvPr>
        </p:nvSpPr>
        <p:spPr>
          <a:xfrm>
            <a:off x="771371" y="4900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4. </a:t>
            </a:r>
            <a:r>
              <a:rPr lang="en-GB" dirty="0" err="1">
                <a:solidFill>
                  <a:srgbClr val="005ABB"/>
                </a:solidFill>
              </a:rPr>
              <a:t>Multicollinearity</a:t>
            </a:r>
            <a:endParaRPr dirty="0">
              <a:solidFill>
                <a:srgbClr val="005A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9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>
            <a:spLocks noGrp="1"/>
          </p:cNvSpPr>
          <p:nvPr>
            <p:ph type="title"/>
          </p:nvPr>
        </p:nvSpPr>
        <p:spPr>
          <a:xfrm>
            <a:off x="762054" y="527219"/>
            <a:ext cx="6647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Table of Contents</a:t>
            </a:r>
            <a:endParaRPr dirty="0">
              <a:solidFill>
                <a:srgbClr val="005ABB"/>
              </a:solidFill>
            </a:endParaRPr>
          </a:p>
        </p:txBody>
      </p:sp>
      <p:sp>
        <p:nvSpPr>
          <p:cNvPr id="160" name="Google Shape;160;p34"/>
          <p:cNvSpPr txBox="1">
            <a:spLocks noGrp="1"/>
          </p:cNvSpPr>
          <p:nvPr>
            <p:ph type="subTitle" idx="1"/>
          </p:nvPr>
        </p:nvSpPr>
        <p:spPr>
          <a:xfrm>
            <a:off x="466178" y="2468031"/>
            <a:ext cx="242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/>
              <a:t>What is MANOVA</a:t>
            </a:r>
            <a:endParaRPr dirty="0"/>
          </a:p>
        </p:txBody>
      </p:sp>
      <p:sp>
        <p:nvSpPr>
          <p:cNvPr id="162" name="Google Shape;162;p34"/>
          <p:cNvSpPr txBox="1">
            <a:spLocks noGrp="1"/>
          </p:cNvSpPr>
          <p:nvPr>
            <p:ph type="title" idx="3"/>
          </p:nvPr>
        </p:nvSpPr>
        <p:spPr>
          <a:xfrm>
            <a:off x="772328" y="1995379"/>
            <a:ext cx="181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01</a:t>
            </a:r>
            <a:endParaRPr dirty="0">
              <a:solidFill>
                <a:srgbClr val="005ABB"/>
              </a:solidFill>
            </a:endParaRPr>
          </a:p>
        </p:txBody>
      </p:sp>
      <p:sp>
        <p:nvSpPr>
          <p:cNvPr id="163" name="Google Shape;163;p34"/>
          <p:cNvSpPr txBox="1">
            <a:spLocks noGrp="1"/>
          </p:cNvSpPr>
          <p:nvPr>
            <p:ph type="subTitle" idx="4"/>
          </p:nvPr>
        </p:nvSpPr>
        <p:spPr>
          <a:xfrm>
            <a:off x="3078382" y="2468031"/>
            <a:ext cx="27204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/>
              <a:t>Types of MANOVAs</a:t>
            </a:r>
            <a:endParaRPr dirty="0"/>
          </a:p>
        </p:txBody>
      </p:sp>
      <p:sp>
        <p:nvSpPr>
          <p:cNvPr id="165" name="Google Shape;165;p34"/>
          <p:cNvSpPr txBox="1">
            <a:spLocks noGrp="1"/>
          </p:cNvSpPr>
          <p:nvPr>
            <p:ph type="title" idx="6"/>
          </p:nvPr>
        </p:nvSpPr>
        <p:spPr>
          <a:xfrm>
            <a:off x="3532732" y="1995379"/>
            <a:ext cx="181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02</a:t>
            </a:r>
            <a:endParaRPr dirty="0">
              <a:solidFill>
                <a:srgbClr val="005ABB"/>
              </a:solidFill>
            </a:endParaRPr>
          </a:p>
        </p:txBody>
      </p:sp>
      <p:sp>
        <p:nvSpPr>
          <p:cNvPr id="166" name="Google Shape;166;p34"/>
          <p:cNvSpPr txBox="1">
            <a:spLocks noGrp="1"/>
          </p:cNvSpPr>
          <p:nvPr>
            <p:ph type="subTitle" idx="7"/>
          </p:nvPr>
        </p:nvSpPr>
        <p:spPr>
          <a:xfrm>
            <a:off x="5986980" y="2468031"/>
            <a:ext cx="242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/>
              <a:t>Worked Example</a:t>
            </a:r>
            <a:endParaRPr dirty="0"/>
          </a:p>
        </p:txBody>
      </p:sp>
      <p:sp>
        <p:nvSpPr>
          <p:cNvPr id="168" name="Google Shape;168;p34"/>
          <p:cNvSpPr txBox="1">
            <a:spLocks noGrp="1"/>
          </p:cNvSpPr>
          <p:nvPr>
            <p:ph type="title" idx="9"/>
          </p:nvPr>
        </p:nvSpPr>
        <p:spPr>
          <a:xfrm>
            <a:off x="6293130" y="1995379"/>
            <a:ext cx="181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5ABB"/>
                </a:solidFill>
              </a:rPr>
              <a:t>03</a:t>
            </a:r>
            <a:endParaRPr>
              <a:solidFill>
                <a:srgbClr val="005ABB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750822" y="52088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5. Linearity</a:t>
            </a:r>
            <a:endParaRPr dirty="0">
              <a:solidFill>
                <a:srgbClr val="005ABB"/>
              </a:solidFill>
            </a:endParaRPr>
          </a:p>
        </p:txBody>
      </p:sp>
      <p:sp>
        <p:nvSpPr>
          <p:cNvPr id="6" name="Google Shape;154;p33"/>
          <p:cNvSpPr txBox="1">
            <a:spLocks/>
          </p:cNvSpPr>
          <p:nvPr/>
        </p:nvSpPr>
        <p:spPr>
          <a:xfrm>
            <a:off x="488586" y="1624558"/>
            <a:ext cx="4340268" cy="273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/>
              <a:t>This assumption can be tested using </a:t>
            </a:r>
            <a:r>
              <a:rPr lang="en-AU" sz="2400" i="1" dirty="0"/>
              <a:t>scatterplots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AU" sz="2400" dirty="0"/>
          </a:p>
          <a:p>
            <a:pPr marL="800100" lvl="1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sz="2400" dirty="0"/>
              <a:t>Graphs -&gt; Legacy Dialogs -&gt; Scatter/Dot -&gt; Simple Scatter -&gt; Define</a:t>
            </a:r>
            <a:endParaRPr lang="en-US" sz="2400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800" b="842"/>
          <a:stretch/>
        </p:blipFill>
        <p:spPr>
          <a:xfrm>
            <a:off x="5310335" y="1419074"/>
            <a:ext cx="3248036" cy="330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6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33"/>
          <p:cNvSpPr txBox="1">
            <a:spLocks/>
          </p:cNvSpPr>
          <p:nvPr/>
        </p:nvSpPr>
        <p:spPr>
          <a:xfrm>
            <a:off x="627533" y="1498970"/>
            <a:ext cx="4062866" cy="317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AU" sz="2200" dirty="0"/>
              <a:t>Go Graphs -&gt; Legacy Dialogs -&gt; Scatter/Dot -&gt; Simple Scatter -&gt; </a:t>
            </a:r>
            <a:r>
              <a:rPr lang="en-AU" sz="2200" u="sng" dirty="0"/>
              <a:t>Define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AU" sz="2200" dirty="0"/>
          </a:p>
          <a:p>
            <a:pPr marL="800100" lvl="1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sz="2200" dirty="0"/>
              <a:t>Move ‘Fatigue’ as the </a:t>
            </a:r>
            <a:r>
              <a:rPr lang="en-AU" sz="2200" u="sng" dirty="0"/>
              <a:t>Y axis</a:t>
            </a:r>
            <a:r>
              <a:rPr lang="en-AU" sz="2200" dirty="0"/>
              <a:t>, ‘Anxiety’ as the </a:t>
            </a:r>
            <a:r>
              <a:rPr lang="en-AU" sz="2200" u="sng" dirty="0"/>
              <a:t>X axis</a:t>
            </a:r>
            <a:r>
              <a:rPr lang="en-AU" sz="2200" dirty="0"/>
              <a:t>, and </a:t>
            </a:r>
            <a:r>
              <a:rPr lang="en-AU" sz="2200" u="sng" dirty="0"/>
              <a:t>Set Markers By</a:t>
            </a:r>
            <a:r>
              <a:rPr lang="en-AU" sz="2200" dirty="0"/>
              <a:t>: ‘Condition’</a:t>
            </a:r>
          </a:p>
          <a:p>
            <a:pPr marL="800100" lvl="1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AU" sz="1100" dirty="0"/>
          </a:p>
          <a:p>
            <a:pPr marL="800100" lvl="1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sz="2200" dirty="0"/>
              <a:t>OK!</a:t>
            </a:r>
            <a:endParaRPr lang="en-US" sz="2200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2200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109" y="1498970"/>
            <a:ext cx="3196713" cy="3487323"/>
          </a:xfrm>
          <a:prstGeom prst="rect">
            <a:avLst/>
          </a:prstGeom>
        </p:spPr>
      </p:pic>
      <p:sp>
        <p:nvSpPr>
          <p:cNvPr id="7" name="Google Shape;153;p33"/>
          <p:cNvSpPr txBox="1">
            <a:spLocks noGrp="1"/>
          </p:cNvSpPr>
          <p:nvPr>
            <p:ph type="title"/>
          </p:nvPr>
        </p:nvSpPr>
        <p:spPr>
          <a:xfrm>
            <a:off x="750822" y="52088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5. Linearity</a:t>
            </a:r>
            <a:endParaRPr dirty="0">
              <a:solidFill>
                <a:srgbClr val="005A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65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33"/>
          <p:cNvSpPr txBox="1">
            <a:spLocks/>
          </p:cNvSpPr>
          <p:nvPr/>
        </p:nvSpPr>
        <p:spPr>
          <a:xfrm>
            <a:off x="296106" y="1529772"/>
            <a:ext cx="3947121" cy="378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AU" sz="2000" dirty="0"/>
              <a:t>On the output file, </a:t>
            </a:r>
            <a:r>
              <a:rPr lang="en-AU" sz="2000" b="1" dirty="0"/>
              <a:t>double click </a:t>
            </a:r>
            <a:r>
              <a:rPr lang="en-AU" sz="2000" dirty="0"/>
              <a:t>the scatterplot to open the </a:t>
            </a:r>
            <a:r>
              <a:rPr lang="en-AU" sz="2000" u="sng" dirty="0"/>
              <a:t>chart editor</a:t>
            </a:r>
          </a:p>
          <a:p>
            <a:pPr marL="800100" lvl="1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sz="1900" dirty="0"/>
              <a:t>Click on Elements -&gt; Fit Line at Subgroups</a:t>
            </a:r>
          </a:p>
          <a:p>
            <a:pPr marL="800100" lvl="1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sz="1900" dirty="0"/>
              <a:t>E</a:t>
            </a:r>
            <a:r>
              <a:rPr lang="en-AU" sz="2000" dirty="0"/>
              <a:t>nsure that ‘Linear’ is selected as the </a:t>
            </a:r>
            <a:r>
              <a:rPr lang="en-AU" sz="2000" u="sng" dirty="0"/>
              <a:t>Fit Method</a:t>
            </a:r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AU" sz="2000" b="1" dirty="0"/>
              <a:t>If the lines are roughly straight, we conclude that the assumption of linearity is satisfied</a:t>
            </a:r>
            <a:endParaRPr lang="en-US" sz="2000" b="1" dirty="0"/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Google Shape;153;p33"/>
          <p:cNvSpPr txBox="1">
            <a:spLocks noGrp="1"/>
          </p:cNvSpPr>
          <p:nvPr>
            <p:ph type="title"/>
          </p:nvPr>
        </p:nvSpPr>
        <p:spPr>
          <a:xfrm>
            <a:off x="750822" y="52088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5. Linearity</a:t>
            </a:r>
            <a:endParaRPr dirty="0">
              <a:solidFill>
                <a:srgbClr val="005AB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55" r="3586" b="8505"/>
          <a:stretch/>
        </p:blipFill>
        <p:spPr>
          <a:xfrm>
            <a:off x="4428162" y="1437304"/>
            <a:ext cx="4397340" cy="338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06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738637" y="202389"/>
            <a:ext cx="50572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Clr>
                <a:schemeClr val="dk1"/>
              </a:buClr>
              <a:buSzPts val="1100"/>
            </a:pPr>
            <a:r>
              <a:rPr lang="en-GB" dirty="0">
                <a:solidFill>
                  <a:srgbClr val="005ABB"/>
                </a:solidFill>
              </a:rPr>
              <a:t>6. </a:t>
            </a:r>
            <a:r>
              <a:rPr lang="en-AU" dirty="0">
                <a:solidFill>
                  <a:srgbClr val="005ABB"/>
                </a:solidFill>
              </a:rPr>
              <a:t>Homogeneity of variance-covariance matrices</a:t>
            </a:r>
          </a:p>
        </p:txBody>
      </p:sp>
      <p:sp>
        <p:nvSpPr>
          <p:cNvPr id="6" name="Google Shape;154;p33"/>
          <p:cNvSpPr txBox="1">
            <a:spLocks/>
          </p:cNvSpPr>
          <p:nvPr/>
        </p:nvSpPr>
        <p:spPr>
          <a:xfrm>
            <a:off x="481784" y="1725430"/>
            <a:ext cx="4675844" cy="273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sz="2400" dirty="0" err="1"/>
              <a:t>Analyze</a:t>
            </a:r>
            <a:r>
              <a:rPr lang="en-AU" sz="2400" dirty="0"/>
              <a:t> -&gt; General Linear Model -&gt; Multivariate</a:t>
            </a:r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AU" sz="1800" dirty="0">
                <a:solidFill>
                  <a:srgbClr val="FF0000"/>
                </a:solidFill>
              </a:rPr>
              <a:t>*MANOVA is also conducted using these steps</a:t>
            </a:r>
            <a:endParaRPr lang="en-US" sz="1800" dirty="0">
              <a:solidFill>
                <a:srgbClr val="FF0000"/>
              </a:solidFill>
            </a:endParaRPr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4323"/>
          <a:stretch/>
        </p:blipFill>
        <p:spPr>
          <a:xfrm>
            <a:off x="5261586" y="1403186"/>
            <a:ext cx="3332366" cy="337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75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33"/>
          <p:cNvSpPr txBox="1">
            <a:spLocks/>
          </p:cNvSpPr>
          <p:nvPr/>
        </p:nvSpPr>
        <p:spPr>
          <a:xfrm>
            <a:off x="776262" y="1665655"/>
            <a:ext cx="3482885" cy="273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sz="2400" dirty="0"/>
              <a:t>Move ‘Anxiety’ and ‘Fatigue’ to </a:t>
            </a:r>
            <a:r>
              <a:rPr lang="en-AU" sz="2400" u="sng" dirty="0"/>
              <a:t>Dependent Variables</a:t>
            </a:r>
            <a:endParaRPr lang="en-AU" sz="2400" dirty="0"/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sz="2400" dirty="0"/>
              <a:t>Move ‘Condition’ to </a:t>
            </a:r>
            <a:r>
              <a:rPr lang="en-AU" sz="2400" u="sng" dirty="0"/>
              <a:t>Fixed Factor(s)</a:t>
            </a:r>
            <a:endParaRPr lang="en-US" sz="2400" u="sng" dirty="0"/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106" y="1472989"/>
            <a:ext cx="4126581" cy="3365023"/>
          </a:xfrm>
          <a:prstGeom prst="rect">
            <a:avLst/>
          </a:prstGeom>
        </p:spPr>
      </p:pic>
      <p:sp>
        <p:nvSpPr>
          <p:cNvPr id="8" name="Google Shape;153;p33"/>
          <p:cNvSpPr txBox="1">
            <a:spLocks noGrp="1"/>
          </p:cNvSpPr>
          <p:nvPr>
            <p:ph type="title"/>
          </p:nvPr>
        </p:nvSpPr>
        <p:spPr>
          <a:xfrm>
            <a:off x="738637" y="202389"/>
            <a:ext cx="50572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Clr>
                <a:schemeClr val="dk1"/>
              </a:buClr>
              <a:buSzPts val="1100"/>
            </a:pPr>
            <a:r>
              <a:rPr lang="en-GB" dirty="0">
                <a:solidFill>
                  <a:srgbClr val="005ABB"/>
                </a:solidFill>
              </a:rPr>
              <a:t>6. </a:t>
            </a:r>
            <a:r>
              <a:rPr lang="en-AU" dirty="0">
                <a:solidFill>
                  <a:srgbClr val="005ABB"/>
                </a:solidFill>
              </a:rPr>
              <a:t>Homogeneity of variance-covariance matrices</a:t>
            </a:r>
          </a:p>
        </p:txBody>
      </p:sp>
    </p:spTree>
    <p:extLst>
      <p:ext uri="{BB962C8B-B14F-4D97-AF65-F5344CB8AC3E}">
        <p14:creationId xmlns:p14="http://schemas.microsoft.com/office/powerpoint/2010/main" val="514367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33"/>
          <p:cNvSpPr txBox="1">
            <a:spLocks/>
          </p:cNvSpPr>
          <p:nvPr/>
        </p:nvSpPr>
        <p:spPr>
          <a:xfrm>
            <a:off x="581833" y="1835447"/>
            <a:ext cx="3482885" cy="273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/>
              <a:t>Under </a:t>
            </a:r>
            <a:r>
              <a:rPr lang="en-US" sz="2400" u="sng" dirty="0"/>
              <a:t>Options</a:t>
            </a:r>
            <a:r>
              <a:rPr lang="en-US" sz="2400" dirty="0"/>
              <a:t>, select </a:t>
            </a:r>
            <a:r>
              <a:rPr lang="en-US" sz="2400" i="1" dirty="0"/>
              <a:t>Homogeneity tests</a:t>
            </a:r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/>
              <a:t>Continue, and OK</a:t>
            </a:r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64" t="-1" r="783" b="1037"/>
          <a:stretch/>
        </p:blipFill>
        <p:spPr>
          <a:xfrm>
            <a:off x="4208555" y="1717026"/>
            <a:ext cx="4475522" cy="2851336"/>
          </a:xfrm>
          <a:prstGeom prst="rect">
            <a:avLst/>
          </a:prstGeom>
        </p:spPr>
      </p:pic>
      <p:sp>
        <p:nvSpPr>
          <p:cNvPr id="8" name="Google Shape;153;p33"/>
          <p:cNvSpPr txBox="1">
            <a:spLocks noGrp="1"/>
          </p:cNvSpPr>
          <p:nvPr>
            <p:ph type="title"/>
          </p:nvPr>
        </p:nvSpPr>
        <p:spPr>
          <a:xfrm>
            <a:off x="738637" y="202389"/>
            <a:ext cx="50572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Clr>
                <a:schemeClr val="dk1"/>
              </a:buClr>
              <a:buSzPts val="1100"/>
            </a:pPr>
            <a:r>
              <a:rPr lang="en-GB" dirty="0">
                <a:solidFill>
                  <a:srgbClr val="005ABB"/>
                </a:solidFill>
              </a:rPr>
              <a:t>6. </a:t>
            </a:r>
            <a:r>
              <a:rPr lang="en-AU" dirty="0">
                <a:solidFill>
                  <a:srgbClr val="005ABB"/>
                </a:solidFill>
              </a:rPr>
              <a:t>Homogeneity of variance-covariance matrices</a:t>
            </a:r>
          </a:p>
        </p:txBody>
      </p:sp>
    </p:spTree>
    <p:extLst>
      <p:ext uri="{BB962C8B-B14F-4D97-AF65-F5344CB8AC3E}">
        <p14:creationId xmlns:p14="http://schemas.microsoft.com/office/powerpoint/2010/main" val="2769549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33"/>
          <p:cNvSpPr txBox="1">
            <a:spLocks/>
          </p:cNvSpPr>
          <p:nvPr/>
        </p:nvSpPr>
        <p:spPr>
          <a:xfrm>
            <a:off x="626360" y="1674692"/>
            <a:ext cx="6405374" cy="273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/>
              <a:t>In order to satisfy this assumption, the Box’s </a:t>
            </a:r>
            <a:r>
              <a:rPr lang="en-AU" sz="2400" i="1" dirty="0"/>
              <a:t>M</a:t>
            </a:r>
            <a:r>
              <a:rPr lang="en-AU" sz="2400" dirty="0"/>
              <a:t> value should be </a:t>
            </a:r>
            <a:r>
              <a:rPr lang="en-AU" sz="2400" i="1" dirty="0"/>
              <a:t>non-significant</a:t>
            </a:r>
            <a:r>
              <a:rPr lang="en-AU" sz="2400" dirty="0"/>
              <a:t> at </a:t>
            </a:r>
            <a:r>
              <a:rPr lang="el-GR" sz="2400" b="1" dirty="0"/>
              <a:t>α</a:t>
            </a:r>
            <a:r>
              <a:rPr lang="en-AU" sz="2400" b="1" dirty="0"/>
              <a:t> = .001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AU" sz="2400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A significant value of .743 indicates that the assumption has not been violated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734" y="1549373"/>
            <a:ext cx="1466850" cy="34385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13A9B9-F4C5-4AF8-A2C5-F44B3E205CEA}"/>
              </a:ext>
            </a:extLst>
          </p:cNvPr>
          <p:cNvSpPr/>
          <p:nvPr/>
        </p:nvSpPr>
        <p:spPr>
          <a:xfrm>
            <a:off x="7031734" y="3161195"/>
            <a:ext cx="1426464" cy="214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>
            <a:endCxn id="7" idx="1"/>
          </p:cNvCxnSpPr>
          <p:nvPr/>
        </p:nvCxnSpPr>
        <p:spPr>
          <a:xfrm>
            <a:off x="6226139" y="3161195"/>
            <a:ext cx="805595" cy="10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53;p33"/>
          <p:cNvSpPr txBox="1">
            <a:spLocks noGrp="1"/>
          </p:cNvSpPr>
          <p:nvPr>
            <p:ph type="title"/>
          </p:nvPr>
        </p:nvSpPr>
        <p:spPr>
          <a:xfrm>
            <a:off x="738637" y="202389"/>
            <a:ext cx="50572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Clr>
                <a:schemeClr val="dk1"/>
              </a:buClr>
              <a:buSzPts val="1100"/>
            </a:pPr>
            <a:r>
              <a:rPr lang="en-GB" dirty="0">
                <a:solidFill>
                  <a:srgbClr val="005ABB"/>
                </a:solidFill>
              </a:rPr>
              <a:t>6. </a:t>
            </a:r>
            <a:r>
              <a:rPr lang="en-AU" dirty="0">
                <a:solidFill>
                  <a:srgbClr val="005ABB"/>
                </a:solidFill>
              </a:rPr>
              <a:t>Homogeneity of variance-covariance matrices</a:t>
            </a:r>
          </a:p>
        </p:txBody>
      </p:sp>
    </p:spTree>
    <p:extLst>
      <p:ext uri="{BB962C8B-B14F-4D97-AF65-F5344CB8AC3E}">
        <p14:creationId xmlns:p14="http://schemas.microsoft.com/office/powerpoint/2010/main" val="3131465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33"/>
          <p:cNvSpPr txBox="1">
            <a:spLocks/>
          </p:cNvSpPr>
          <p:nvPr/>
        </p:nvSpPr>
        <p:spPr>
          <a:xfrm>
            <a:off x="5576446" y="2260315"/>
            <a:ext cx="3249055" cy="2089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AU" sz="2000" dirty="0"/>
              <a:t>Output shows </a:t>
            </a:r>
            <a:r>
              <a:rPr lang="en-AU" sz="2000" dirty="0" err="1"/>
              <a:t>Levene’s</a:t>
            </a:r>
            <a:r>
              <a:rPr lang="en-AU" sz="2000" dirty="0"/>
              <a:t> Test of Equality of Error Variances, where a </a:t>
            </a:r>
            <a:r>
              <a:rPr lang="en-AU" sz="2000" i="1" dirty="0"/>
              <a:t>non-significant  </a:t>
            </a:r>
            <a:r>
              <a:rPr lang="en-AU" sz="2000" dirty="0" err="1"/>
              <a:t>Levene</a:t>
            </a:r>
            <a:r>
              <a:rPr lang="en-AU" sz="2000" dirty="0"/>
              <a:t> Statistic at </a:t>
            </a:r>
            <a:r>
              <a:rPr lang="el-GR" sz="2000" dirty="0"/>
              <a:t>α</a:t>
            </a:r>
            <a:r>
              <a:rPr lang="en-AU" sz="2000" dirty="0"/>
              <a:t> = .05 would indicate </a:t>
            </a:r>
            <a:r>
              <a:rPr lang="en-AU" sz="2000" i="1" dirty="0"/>
              <a:t>equality</a:t>
            </a:r>
            <a:r>
              <a:rPr lang="en-AU" sz="2000" dirty="0"/>
              <a:t> of variances</a:t>
            </a:r>
            <a:endParaRPr lang="en-US" sz="2000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56" y="1654139"/>
            <a:ext cx="4813591" cy="301429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68D4D6-7F86-44E7-BC22-8844EC7AB2C9}"/>
              </a:ext>
            </a:extLst>
          </p:cNvPr>
          <p:cNvSpPr/>
          <p:nvPr/>
        </p:nvSpPr>
        <p:spPr>
          <a:xfrm>
            <a:off x="979714" y="2260315"/>
            <a:ext cx="4278233" cy="20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7468D4D6-7F86-44E7-BC22-8844EC7AB2C9}"/>
              </a:ext>
            </a:extLst>
          </p:cNvPr>
          <p:cNvSpPr/>
          <p:nvPr/>
        </p:nvSpPr>
        <p:spPr>
          <a:xfrm>
            <a:off x="979714" y="3212654"/>
            <a:ext cx="4278233" cy="20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oogle Shape;153;p33"/>
          <p:cNvSpPr txBox="1">
            <a:spLocks noGrp="1"/>
          </p:cNvSpPr>
          <p:nvPr>
            <p:ph type="title"/>
          </p:nvPr>
        </p:nvSpPr>
        <p:spPr>
          <a:xfrm>
            <a:off x="738637" y="202389"/>
            <a:ext cx="50572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Clr>
                <a:schemeClr val="dk1"/>
              </a:buClr>
              <a:buSzPts val="1100"/>
            </a:pPr>
            <a:r>
              <a:rPr lang="en-GB" dirty="0">
                <a:solidFill>
                  <a:srgbClr val="005ABB"/>
                </a:solidFill>
              </a:rPr>
              <a:t>6. </a:t>
            </a:r>
            <a:r>
              <a:rPr lang="en-AU" dirty="0">
                <a:solidFill>
                  <a:srgbClr val="005ABB"/>
                </a:solidFill>
              </a:rPr>
              <a:t>Homogeneity of variance-covariance matrices</a:t>
            </a:r>
          </a:p>
        </p:txBody>
      </p:sp>
    </p:spTree>
    <p:extLst>
      <p:ext uri="{BB962C8B-B14F-4D97-AF65-F5344CB8AC3E}">
        <p14:creationId xmlns:p14="http://schemas.microsoft.com/office/powerpoint/2010/main" val="4094743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709726" y="47979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Clr>
                <a:schemeClr val="dk1"/>
              </a:buClr>
              <a:buSzPts val="1100"/>
            </a:pPr>
            <a:r>
              <a:rPr lang="en-GB" b="0" dirty="0">
                <a:solidFill>
                  <a:srgbClr val="005ABB"/>
                </a:solidFill>
              </a:rPr>
              <a:t>Finally… </a:t>
            </a:r>
            <a:r>
              <a:rPr lang="en-GB" dirty="0">
                <a:solidFill>
                  <a:srgbClr val="005ABB"/>
                </a:solidFill>
              </a:rPr>
              <a:t>MANOVA</a:t>
            </a:r>
            <a:endParaRPr lang="en-AU" dirty="0">
              <a:solidFill>
                <a:srgbClr val="005AB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383" y="1957823"/>
            <a:ext cx="1700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Pontano Sans" panose="020B0604020202020204" charset="0"/>
              </a:rPr>
              <a:t>*Look at how to conduct MANOVA in Slide 22</a:t>
            </a:r>
            <a:endParaRPr lang="en-AU" dirty="0">
              <a:solidFill>
                <a:srgbClr val="FF0000"/>
              </a:solidFill>
              <a:latin typeface="Pontano Sans" panose="020B060402020202020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258096"/>
              </p:ext>
            </p:extLst>
          </p:nvPr>
        </p:nvGraphicFramePr>
        <p:xfrm>
          <a:off x="2753471" y="1951030"/>
          <a:ext cx="6277513" cy="2961640"/>
        </p:xfrm>
        <a:graphic>
          <a:graphicData uri="http://schemas.openxmlformats.org/drawingml/2006/table">
            <a:tbl>
              <a:tblPr firstRow="1" bandRow="1">
                <a:tableStyleId>{3B2C331A-A7C3-496D-985B-0B1B21FC7013}</a:tableStyleId>
              </a:tblPr>
              <a:tblGrid>
                <a:gridCol w="1065405">
                  <a:extLst>
                    <a:ext uri="{9D8B030D-6E8A-4147-A177-3AD203B41FA5}">
                      <a16:colId xmlns:a16="http://schemas.microsoft.com/office/drawing/2014/main" val="1961314524"/>
                    </a:ext>
                  </a:extLst>
                </a:gridCol>
                <a:gridCol w="887834">
                  <a:extLst>
                    <a:ext uri="{9D8B030D-6E8A-4147-A177-3AD203B41FA5}">
                      <a16:colId xmlns:a16="http://schemas.microsoft.com/office/drawing/2014/main" val="2206519301"/>
                    </a:ext>
                  </a:extLst>
                </a:gridCol>
                <a:gridCol w="737124">
                  <a:extLst>
                    <a:ext uri="{9D8B030D-6E8A-4147-A177-3AD203B41FA5}">
                      <a16:colId xmlns:a16="http://schemas.microsoft.com/office/drawing/2014/main" val="1058361221"/>
                    </a:ext>
                  </a:extLst>
                </a:gridCol>
                <a:gridCol w="850532">
                  <a:extLst>
                    <a:ext uri="{9D8B030D-6E8A-4147-A177-3AD203B41FA5}">
                      <a16:colId xmlns:a16="http://schemas.microsoft.com/office/drawing/2014/main" val="3193166154"/>
                    </a:ext>
                  </a:extLst>
                </a:gridCol>
                <a:gridCol w="752047">
                  <a:extLst>
                    <a:ext uri="{9D8B030D-6E8A-4147-A177-3AD203B41FA5}">
                      <a16:colId xmlns:a16="http://schemas.microsoft.com/office/drawing/2014/main" val="3203213629"/>
                    </a:ext>
                  </a:extLst>
                </a:gridCol>
                <a:gridCol w="981841">
                  <a:extLst>
                    <a:ext uri="{9D8B030D-6E8A-4147-A177-3AD203B41FA5}">
                      <a16:colId xmlns:a16="http://schemas.microsoft.com/office/drawing/2014/main" val="3968415987"/>
                    </a:ext>
                  </a:extLst>
                </a:gridCol>
                <a:gridCol w="1002730">
                  <a:extLst>
                    <a:ext uri="{9D8B030D-6E8A-4147-A177-3AD203B41FA5}">
                      <a16:colId xmlns:a16="http://schemas.microsoft.com/office/drawing/2014/main" val="425855262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Multivariate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 Test</a:t>
                      </a:r>
                      <a:endParaRPr lang="en-AU" sz="1400" b="1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A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Pontano Sans" panose="020B0604020202020204" charset="0"/>
                          <a:ea typeface="Arial"/>
                          <a:cs typeface="Arial"/>
                          <a:sym typeface="Arial"/>
                        </a:rPr>
                        <a:t>Robustness</a:t>
                      </a:r>
                      <a:endParaRPr lang="en-AU" sz="1400" b="1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122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AU" sz="1400" dirty="0">
                        <a:latin typeface="Pontan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Sample Size</a:t>
                      </a:r>
                      <a:endParaRPr lang="en-AU" sz="1400" b="1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Levels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 of IVs</a:t>
                      </a:r>
                      <a:endParaRPr lang="en-AU" sz="1400" b="1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Uneven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Cell Sizes</a:t>
                      </a:r>
                      <a:endParaRPr lang="en-AU" sz="1200" b="1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="1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Unequal variance</a:t>
                      </a:r>
                      <a:endParaRPr lang="en-AU" sz="1200" b="1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Non-normal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 Data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Collinearity</a:t>
                      </a:r>
                      <a:endParaRPr lang="en-AU" sz="1400" b="1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498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Pillai’s Trace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Small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&gt; 2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Y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Y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Y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ontano Sans" panose="020B0604020202020204" charset="0"/>
                          <a:cs typeface="Arial"/>
                          <a:sym typeface="Arial"/>
                        </a:rPr>
                        <a:t>Low to medium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8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Wilk’s Lambda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Medium</a:t>
                      </a:r>
                      <a:r>
                        <a:rPr lang="en-US" sz="1400" i="0" baseline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 to large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&gt; 2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N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N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N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ontano Sans" panose="020B0604020202020204" charset="0"/>
                          <a:cs typeface="Arial"/>
                          <a:sym typeface="Arial"/>
                        </a:rPr>
                        <a:t>Low to medium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20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err="1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Hotelling’s</a:t>
                      </a:r>
                      <a:r>
                        <a:rPr lang="en-AU" sz="140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 Trace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Medium</a:t>
                      </a:r>
                      <a:r>
                        <a:rPr lang="en-US" sz="1400" i="0" baseline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 to large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= 2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N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N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N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ontano Sans" panose="020B0604020202020204" charset="0"/>
                          <a:cs typeface="Arial"/>
                          <a:sym typeface="Arial"/>
                        </a:rPr>
                        <a:t>Low to medium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7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Pontano Sans" panose="020B0604020202020204" charset="0"/>
                          <a:ea typeface="Arial"/>
                          <a:cs typeface="Arial"/>
                          <a:sym typeface="Arial"/>
                        </a:rPr>
                        <a:t>Roy’s Largest Root</a:t>
                      </a:r>
                      <a:endParaRPr lang="en-AU" sz="130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Medium</a:t>
                      </a:r>
                      <a:r>
                        <a:rPr lang="en-US" sz="1400" i="0" baseline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 to large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&gt; 2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N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N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N</a:t>
                      </a:r>
                      <a:endParaRPr lang="en-AU" sz="1400" i="0" dirty="0">
                        <a:solidFill>
                          <a:schemeClr val="tx1"/>
                        </a:solidFill>
                        <a:latin typeface="Pontano Sans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Pontano Sans" panose="020B0604020202020204" charset="0"/>
                        </a:rPr>
                        <a:t>Medium to high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100428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40548"/>
          <a:stretch/>
        </p:blipFill>
        <p:spPr>
          <a:xfrm>
            <a:off x="131483" y="2806991"/>
            <a:ext cx="2464987" cy="21056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5922" y="1319101"/>
            <a:ext cx="485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Pontano Sans" panose="020B0604020202020204" charset="0"/>
              </a:rPr>
              <a:t>How to choose the multivariate test?</a:t>
            </a:r>
            <a:endParaRPr lang="en-AU" sz="2400" dirty="0">
              <a:latin typeface="Pontano Sans" panose="020B060402020202020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424701" y="3595955"/>
            <a:ext cx="441789" cy="4212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2654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33"/>
          <p:cNvSpPr txBox="1">
            <a:spLocks/>
          </p:cNvSpPr>
          <p:nvPr/>
        </p:nvSpPr>
        <p:spPr>
          <a:xfrm>
            <a:off x="211859" y="4019161"/>
            <a:ext cx="8706109" cy="92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AU" sz="1800" b="1" dirty="0"/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AU" sz="1800" b="1" dirty="0"/>
              <a:t>Looking at Pillai’s Trace, </a:t>
            </a:r>
            <a:r>
              <a:rPr lang="en-AU" sz="1800" b="1" i="1" dirty="0"/>
              <a:t>F</a:t>
            </a:r>
            <a:r>
              <a:rPr lang="en-AU" sz="1800" b="1" dirty="0"/>
              <a:t>(2,37) = 26.96, </a:t>
            </a:r>
            <a:r>
              <a:rPr lang="en-AU" sz="1800" b="1" i="1" dirty="0"/>
              <a:t>p</a:t>
            </a:r>
            <a:r>
              <a:rPr lang="en-AU" sz="1800" b="1" dirty="0"/>
              <a:t> &lt; .001.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AU" sz="1800" b="1" dirty="0"/>
              <a:t>There is a statistically significant difference in anxiety and fatigue across types of drinks.</a:t>
            </a:r>
            <a:endParaRPr lang="en-US" sz="1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947" y="1432634"/>
            <a:ext cx="5674268" cy="2881697"/>
          </a:xfrm>
          <a:prstGeom prst="rect">
            <a:avLst/>
          </a:prstGeom>
        </p:spPr>
      </p:pic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7468D4D6-7F86-44E7-BC22-8844EC7AB2C9}"/>
              </a:ext>
            </a:extLst>
          </p:cNvPr>
          <p:cNvSpPr/>
          <p:nvPr/>
        </p:nvSpPr>
        <p:spPr>
          <a:xfrm>
            <a:off x="2360964" y="2902393"/>
            <a:ext cx="4976251" cy="2228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oogle Shape;153;p33"/>
          <p:cNvSpPr txBox="1">
            <a:spLocks noGrp="1"/>
          </p:cNvSpPr>
          <p:nvPr>
            <p:ph type="title"/>
          </p:nvPr>
        </p:nvSpPr>
        <p:spPr>
          <a:xfrm>
            <a:off x="709726" y="47979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Clr>
                <a:schemeClr val="dk1"/>
              </a:buClr>
              <a:buSzPts val="1100"/>
            </a:pPr>
            <a:r>
              <a:rPr lang="en-GB" dirty="0">
                <a:solidFill>
                  <a:srgbClr val="005ABB"/>
                </a:solidFill>
              </a:rPr>
              <a:t>MANOVA</a:t>
            </a:r>
            <a:endParaRPr lang="en-AU" dirty="0">
              <a:solidFill>
                <a:srgbClr val="005A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1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720000" y="192114"/>
            <a:ext cx="7704000" cy="10716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Multivariate Analysis of Variance (MANOVA)</a:t>
            </a:r>
            <a:endParaRPr dirty="0">
              <a:solidFill>
                <a:srgbClr val="005ABB"/>
              </a:solidFill>
            </a:endParaRPr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1"/>
          </p:nvPr>
        </p:nvSpPr>
        <p:spPr>
          <a:xfrm>
            <a:off x="720000" y="1457536"/>
            <a:ext cx="7704000" cy="3340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sz="2200" dirty="0"/>
              <a:t>The Multivariate Analysis of Variance (MANOVA) is an extension of the ANOVA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200" dirty="0"/>
              <a:t>While we only deal with ONE DV in ANOVA, MANOVA accounts for multiple DVs at once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sz="2200" dirty="0"/>
              <a:t>It wants to know if there are mean differences across groups on multiple DVs; it is suitable to test related DVs – e.g., testing depression, anxiety, and stress across groups at one go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86229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33"/>
          <p:cNvSpPr txBox="1">
            <a:spLocks/>
          </p:cNvSpPr>
          <p:nvPr/>
        </p:nvSpPr>
        <p:spPr>
          <a:xfrm>
            <a:off x="5815174" y="2084689"/>
            <a:ext cx="3102795" cy="232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AU" sz="1600" dirty="0"/>
              <a:t>To investigate the effects of each DV, look at the </a:t>
            </a:r>
            <a:r>
              <a:rPr lang="en-AU" sz="1600" i="1" dirty="0"/>
              <a:t>Tests of Between-Subjects Effects table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AU" sz="1600" i="1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AU" sz="1600" b="1" dirty="0"/>
              <a:t>There is a main effect of drinks (coffee or water) on anxiety, </a:t>
            </a:r>
            <a:r>
              <a:rPr lang="en-AU" sz="1600" b="1" i="1" dirty="0"/>
              <a:t>p</a:t>
            </a:r>
            <a:r>
              <a:rPr lang="en-AU" sz="1600" b="1" dirty="0"/>
              <a:t>  &lt; .001, but not fatigue, </a:t>
            </a:r>
            <a:r>
              <a:rPr lang="en-AU" sz="1600" b="1" i="1" dirty="0"/>
              <a:t>p</a:t>
            </a:r>
            <a:r>
              <a:rPr lang="en-AU" sz="1600" b="1" dirty="0"/>
              <a:t> = .264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8" y="1558125"/>
            <a:ext cx="5075768" cy="306944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7208" y="2792400"/>
            <a:ext cx="5075768" cy="3747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Google Shape;153;p33"/>
          <p:cNvSpPr txBox="1">
            <a:spLocks noGrp="1"/>
          </p:cNvSpPr>
          <p:nvPr>
            <p:ph type="title"/>
          </p:nvPr>
        </p:nvSpPr>
        <p:spPr>
          <a:xfrm>
            <a:off x="709726" y="47979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Clr>
                <a:schemeClr val="dk1"/>
              </a:buClr>
              <a:buSzPts val="1100"/>
            </a:pPr>
            <a:r>
              <a:rPr lang="en-GB" dirty="0">
                <a:solidFill>
                  <a:srgbClr val="005ABB"/>
                </a:solidFill>
              </a:rPr>
              <a:t>MANOVA</a:t>
            </a:r>
            <a:endParaRPr lang="en-AU" dirty="0">
              <a:solidFill>
                <a:srgbClr val="005A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4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720000" y="5003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Clr>
                <a:schemeClr val="dk1"/>
              </a:buClr>
              <a:buSzPts val="1100"/>
            </a:pPr>
            <a:r>
              <a:rPr lang="en-GB" dirty="0">
                <a:solidFill>
                  <a:srgbClr val="005ABB"/>
                </a:solidFill>
              </a:rPr>
              <a:t>Something to note…</a:t>
            </a:r>
            <a:endParaRPr lang="en-AU" dirty="0">
              <a:solidFill>
                <a:srgbClr val="005ABB"/>
              </a:solidFill>
            </a:endParaRPr>
          </a:p>
        </p:txBody>
      </p:sp>
      <p:sp>
        <p:nvSpPr>
          <p:cNvPr id="6" name="Google Shape;154;p33"/>
          <p:cNvSpPr txBox="1">
            <a:spLocks/>
          </p:cNvSpPr>
          <p:nvPr/>
        </p:nvSpPr>
        <p:spPr>
          <a:xfrm>
            <a:off x="661797" y="1465779"/>
            <a:ext cx="7820406" cy="3239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AU" sz="2000" b="1" dirty="0"/>
              <a:t>This example only contained 1 IV with 2 levels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endParaRPr lang="en-AU" sz="2000" dirty="0"/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AU" sz="2000" dirty="0"/>
              <a:t>If we had 3 levels (e.g., 1 cup coffee, 3 cups coffee, 1 cup water), we would have needed to conduct </a:t>
            </a:r>
            <a:r>
              <a:rPr lang="en-AU" sz="2000" u="sng" dirty="0"/>
              <a:t>a pairwise comparison test </a:t>
            </a:r>
            <a:r>
              <a:rPr lang="en-AU" sz="2000" dirty="0"/>
              <a:t>to investigate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AU" sz="2000" dirty="0"/>
              <a:t>which level of the IV significantly affected the DV?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AU" sz="2000" dirty="0"/>
          </a:p>
          <a:p>
            <a:pPr marL="914400" lvl="2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AU" sz="1800" dirty="0">
                <a:solidFill>
                  <a:srgbClr val="FF0000"/>
                </a:solidFill>
              </a:rPr>
              <a:t>This can be done by going to </a:t>
            </a:r>
          </a:p>
          <a:p>
            <a:pPr marL="1371600" lvl="3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AU" sz="1800" dirty="0">
                <a:solidFill>
                  <a:srgbClr val="FF0000"/>
                </a:solidFill>
              </a:rPr>
              <a:t>-&gt; Analyse -&gt; General linear model -&gt; Multivariate -&gt; Post-Hoc -&gt; Moving the IV to ‘Post Hoc Tests for:’ -&gt; Selecting a preferred post hoc test (common test is Tukey)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48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720000" y="5003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Clr>
                <a:schemeClr val="dk1"/>
              </a:buClr>
              <a:buSzPts val="1100"/>
            </a:pPr>
            <a:r>
              <a:rPr lang="en-GB" dirty="0">
                <a:solidFill>
                  <a:srgbClr val="005ABB"/>
                </a:solidFill>
              </a:rPr>
              <a:t>Results Write-up</a:t>
            </a:r>
            <a:endParaRPr lang="en-AU" dirty="0">
              <a:solidFill>
                <a:srgbClr val="005AB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CC7E0-43AA-4848-B0EF-90B749828E65}"/>
              </a:ext>
            </a:extLst>
          </p:cNvPr>
          <p:cNvSpPr txBox="1"/>
          <p:nvPr/>
        </p:nvSpPr>
        <p:spPr>
          <a:xfrm>
            <a:off x="1353598" y="1711427"/>
            <a:ext cx="66657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AU" sz="2000" dirty="0">
                <a:solidFill>
                  <a:schemeClr val="tx1"/>
                </a:solidFill>
              </a:rPr>
              <a:t>An example write-up can be found on </a:t>
            </a:r>
            <a:r>
              <a:rPr lang="en-AU" sz="2000" u="sng" dirty="0">
                <a:solidFill>
                  <a:schemeClr val="tx1"/>
                </a:solidFill>
              </a:rPr>
              <a:t>page 167</a:t>
            </a:r>
            <a:r>
              <a:rPr lang="en-AU" sz="2000" dirty="0">
                <a:solidFill>
                  <a:schemeClr val="tx1"/>
                </a:solidFill>
              </a:rPr>
              <a:t> in</a:t>
            </a:r>
          </a:p>
          <a:p>
            <a:pPr lvl="0" algn="ctr">
              <a:buClr>
                <a:schemeClr val="dk1"/>
              </a:buClr>
              <a:buSzPts val="1100"/>
            </a:pPr>
            <a:endParaRPr lang="en-AU" sz="2000" dirty="0">
              <a:solidFill>
                <a:schemeClr val="tx1"/>
              </a:solidFill>
            </a:endParaRPr>
          </a:p>
          <a:p>
            <a:pPr marL="452438" lvl="0" indent="-452438">
              <a:buClr>
                <a:schemeClr val="dk1"/>
              </a:buClr>
              <a:buSzPts val="1100"/>
            </a:pPr>
            <a:r>
              <a:rPr lang="en-AU" sz="2000" b="1" dirty="0">
                <a:solidFill>
                  <a:schemeClr val="tx1"/>
                </a:solidFill>
              </a:rPr>
              <a:t>Allen, P., Bennett, K., &amp; Heritage, B. (2019). </a:t>
            </a:r>
            <a:r>
              <a:rPr lang="en-AU" sz="2000" b="1" i="1" dirty="0">
                <a:solidFill>
                  <a:schemeClr val="tx1"/>
                </a:solidFill>
              </a:rPr>
              <a:t>SPSS Statistics: A Practical Guide</a:t>
            </a:r>
            <a:r>
              <a:rPr lang="en-AU" sz="2000" b="1" dirty="0">
                <a:solidFill>
                  <a:schemeClr val="tx1"/>
                </a:solidFill>
              </a:rPr>
              <a:t> (4th ed.). Cengage Learning. </a:t>
            </a:r>
          </a:p>
        </p:txBody>
      </p:sp>
    </p:spTree>
    <p:extLst>
      <p:ext uri="{BB962C8B-B14F-4D97-AF65-F5344CB8AC3E}">
        <p14:creationId xmlns:p14="http://schemas.microsoft.com/office/powerpoint/2010/main" val="868052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63"/>
          <p:cNvSpPr txBox="1">
            <a:spLocks noGrp="1"/>
          </p:cNvSpPr>
          <p:nvPr>
            <p:ph type="ctrTitle"/>
          </p:nvPr>
        </p:nvSpPr>
        <p:spPr>
          <a:xfrm>
            <a:off x="1305894" y="1490142"/>
            <a:ext cx="6445583" cy="2455843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400" dirty="0">
                <a:solidFill>
                  <a:schemeClr val="tx1"/>
                </a:solidFill>
                <a:latin typeface="Kanit" panose="020B0604020202020204" charset="-34"/>
                <a:cs typeface="Kanit" panose="020B0604020202020204" charset="-34"/>
              </a:rPr>
              <a:t>Any Questions?</a:t>
            </a:r>
            <a:br>
              <a:rPr lang="en-GB" sz="4400" dirty="0">
                <a:solidFill>
                  <a:schemeClr val="tx1"/>
                </a:solidFill>
                <a:latin typeface="Kanit" panose="020B0604020202020204" charset="-34"/>
                <a:cs typeface="Kanit" panose="020B0604020202020204" charset="-34"/>
              </a:rPr>
            </a:br>
            <a:br>
              <a:rPr lang="en-SG" sz="800" dirty="0">
                <a:solidFill>
                  <a:schemeClr val="tx1"/>
                </a:solidFill>
                <a:latin typeface="Kanit" panose="020B0604020202020204" charset="-34"/>
                <a:cs typeface="Kanit" panose="020B0604020202020204" charset="-34"/>
              </a:rPr>
            </a:br>
            <a:br>
              <a:rPr lang="en-SG" sz="800" dirty="0">
                <a:solidFill>
                  <a:schemeClr val="tx1"/>
                </a:solidFill>
                <a:latin typeface="Pontano Sans" panose="020B0604020202020204" charset="0"/>
              </a:rPr>
            </a:br>
            <a:r>
              <a:rPr lang="en-SG" sz="2400" b="0" i="0" u="none" strike="noStrike" dirty="0">
                <a:solidFill>
                  <a:schemeClr val="tx1"/>
                </a:solidFill>
                <a:effectLst/>
                <a:latin typeface="Pontano Sans" panose="020B0604020202020204" charset="0"/>
                <a:hlinkClick r:id="rId4"/>
              </a:rPr>
              <a:t>learningcentre-singapore@jcu.edu.au</a:t>
            </a:r>
            <a:endParaRPr sz="4000" dirty="0">
              <a:solidFill>
                <a:schemeClr val="tx1"/>
              </a:solidFill>
              <a:latin typeface="Pontano Sans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761097" y="4900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Types of MANOVAs</a:t>
            </a:r>
            <a:endParaRPr dirty="0">
              <a:solidFill>
                <a:srgbClr val="005ABB"/>
              </a:solidFill>
            </a:endParaRPr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1"/>
          </p:nvPr>
        </p:nvSpPr>
        <p:spPr>
          <a:xfrm>
            <a:off x="761097" y="1447261"/>
            <a:ext cx="7704000" cy="329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sz="2200" dirty="0"/>
              <a:t>Similar to ANOVAs, there are between and within subjects MANOVAs</a:t>
            </a:r>
          </a:p>
          <a:p>
            <a:pPr marL="342900" lvl="0" indent="-3429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sz="2200" dirty="0"/>
              <a:t>If there is one IV, we call it a one-way between/within subjects MANOVA; if there are two IVs, we call it a two-way between/within MANOVA</a:t>
            </a:r>
          </a:p>
          <a:p>
            <a:pPr marL="342900" lvl="0" indent="-3429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sz="2200" dirty="0"/>
              <a:t>A test that mixes both between AND within IVs is called mixed MANOVA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en-US" sz="2400" b="1" dirty="0">
                <a:solidFill>
                  <a:srgbClr val="FF0000"/>
                </a:solidFill>
              </a:rPr>
              <a:t>We will focus on ‘</a:t>
            </a:r>
            <a:r>
              <a:rPr lang="en-AU" sz="2400" b="1" dirty="0">
                <a:solidFill>
                  <a:srgbClr val="FF0000"/>
                </a:solidFill>
              </a:rPr>
              <a:t>one-way MANOVA’ in the next slides!</a:t>
            </a:r>
            <a:endParaRPr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4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669019" y="255421"/>
            <a:ext cx="83109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Example:</a:t>
            </a:r>
            <a:br>
              <a:rPr lang="en-GB" dirty="0">
                <a:solidFill>
                  <a:srgbClr val="005ABB"/>
                </a:solidFill>
              </a:rPr>
            </a:br>
            <a:r>
              <a:rPr lang="en-GB" b="0" dirty="0">
                <a:solidFill>
                  <a:srgbClr val="005ABB"/>
                </a:solidFill>
              </a:rPr>
              <a:t>One-Way Between-Subject MANOVA</a:t>
            </a:r>
            <a:endParaRPr b="0" dirty="0">
              <a:solidFill>
                <a:srgbClr val="005ABB"/>
              </a:solidFill>
            </a:endParaRPr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1"/>
          </p:nvPr>
        </p:nvSpPr>
        <p:spPr>
          <a:xfrm>
            <a:off x="1276495" y="1711063"/>
            <a:ext cx="5788708" cy="30741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AU" sz="1600" dirty="0"/>
              <a:t>I am interested in finding out if coffee consumption affects anxiety and fatigue levels.</a:t>
            </a:r>
          </a:p>
          <a:p>
            <a:pPr marL="0" lvl="0" indent="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AU" sz="1600" dirty="0"/>
          </a:p>
          <a:p>
            <a:pPr marL="0" lvl="0" indent="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AU" sz="1600" dirty="0"/>
              <a:t>To test this, I shall recruit 100 participants and randomly assign them into 2 groups: an experimental group who will drink a cup of coffee, and a control group who will drink a cup of water.</a:t>
            </a:r>
          </a:p>
          <a:p>
            <a:pPr marL="0" lvl="0" indent="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AU" sz="1600" dirty="0"/>
          </a:p>
          <a:p>
            <a:pPr marL="0" lvl="0" indent="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AU" sz="1600" dirty="0"/>
              <a:t>I will then ask each participant to rate their level of anxiety</a:t>
            </a:r>
          </a:p>
          <a:p>
            <a:pPr marL="0" lvl="0" indent="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AU" sz="1600" dirty="0"/>
              <a:t>and fatigue.</a:t>
            </a:r>
          </a:p>
          <a:p>
            <a:pPr marL="0" lvl="0" indent="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AU" sz="1600" dirty="0"/>
          </a:p>
          <a:p>
            <a:pPr marL="0" lvl="0" indent="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AU" sz="1600" dirty="0"/>
          </a:p>
          <a:p>
            <a:pPr marL="0" lvl="0" indent="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AU" sz="1600" dirty="0"/>
          </a:p>
          <a:p>
            <a:pPr marL="0" lvl="0" indent="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</p:txBody>
      </p:sp>
      <p:grpSp>
        <p:nvGrpSpPr>
          <p:cNvPr id="4" name="Google Shape;11404;p78"/>
          <p:cNvGrpSpPr/>
          <p:nvPr/>
        </p:nvGrpSpPr>
        <p:grpSpPr>
          <a:xfrm>
            <a:off x="7329541" y="3184618"/>
            <a:ext cx="1271144" cy="1333603"/>
            <a:chOff x="8047661" y="1501037"/>
            <a:chExt cx="278404" cy="355260"/>
          </a:xfrm>
        </p:grpSpPr>
        <p:sp>
          <p:nvSpPr>
            <p:cNvPr id="5" name="Google Shape;11405;p78"/>
            <p:cNvSpPr/>
            <p:nvPr/>
          </p:nvSpPr>
          <p:spPr>
            <a:xfrm>
              <a:off x="8147611" y="1622815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406;p78"/>
            <p:cNvSpPr/>
            <p:nvPr/>
          </p:nvSpPr>
          <p:spPr>
            <a:xfrm>
              <a:off x="8214741" y="1622815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407;p78"/>
            <p:cNvSpPr/>
            <p:nvPr/>
          </p:nvSpPr>
          <p:spPr>
            <a:xfrm>
              <a:off x="8163451" y="16613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408;p78"/>
            <p:cNvSpPr/>
            <p:nvPr/>
          </p:nvSpPr>
          <p:spPr>
            <a:xfrm>
              <a:off x="8047661" y="1501037"/>
              <a:ext cx="278404" cy="355260"/>
            </a:xfrm>
            <a:custGeom>
              <a:avLst/>
              <a:gdLst/>
              <a:ahLst/>
              <a:cxnLst/>
              <a:rect l="l" t="t" r="r" b="b"/>
              <a:pathLst>
                <a:path w="8788" h="11214" extrusionOk="0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54;p33"/>
          <p:cNvSpPr txBox="1">
            <a:spLocks/>
          </p:cNvSpPr>
          <p:nvPr/>
        </p:nvSpPr>
        <p:spPr>
          <a:xfrm>
            <a:off x="6821651" y="4503226"/>
            <a:ext cx="2158352" cy="54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3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rabi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alpha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AutoNum type="romanLcPeriod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Dr</a:t>
            </a:r>
            <a:r>
              <a:rPr lang="en-US" dirty="0"/>
              <a:t> Tony Lim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World Class Researcher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183512" y="1360902"/>
            <a:ext cx="7717315" cy="2975269"/>
          </a:xfrm>
          <a:prstGeom prst="cloudCallout">
            <a:avLst>
              <a:gd name="adj1" fmla="val 40274"/>
              <a:gd name="adj2" fmla="val 532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18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>
            <a:spLocks noGrp="1"/>
          </p:cNvSpPr>
          <p:nvPr>
            <p:ph type="body" idx="1"/>
          </p:nvPr>
        </p:nvSpPr>
        <p:spPr>
          <a:xfrm>
            <a:off x="377031" y="1519260"/>
            <a:ext cx="8136323" cy="2417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/>
              <a:t>In this example, we have 1 IV with 2 levels: Coffee vs. Water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AU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/>
              <a:t>We have 2 DVs: Anxiety, Fatigue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AU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/>
              <a:t>Thus, it is appropriate to conduct a one-way between subjects MANOVA</a:t>
            </a:r>
            <a:endParaRPr sz="2400" dirty="0"/>
          </a:p>
        </p:txBody>
      </p:sp>
      <p:sp>
        <p:nvSpPr>
          <p:cNvPr id="7" name="Google Shape;153;p33"/>
          <p:cNvSpPr txBox="1">
            <a:spLocks noGrp="1"/>
          </p:cNvSpPr>
          <p:nvPr>
            <p:ph type="title"/>
          </p:nvPr>
        </p:nvSpPr>
        <p:spPr>
          <a:xfrm>
            <a:off x="669019" y="255421"/>
            <a:ext cx="83109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Example:</a:t>
            </a:r>
            <a:br>
              <a:rPr lang="en-GB" dirty="0">
                <a:solidFill>
                  <a:srgbClr val="005ABB"/>
                </a:solidFill>
              </a:rPr>
            </a:br>
            <a:r>
              <a:rPr lang="en-GB" b="0" dirty="0">
                <a:solidFill>
                  <a:srgbClr val="005ABB"/>
                </a:solidFill>
              </a:rPr>
              <a:t>One-Way Between-Subject MANOVA</a:t>
            </a:r>
            <a:endParaRPr b="0" dirty="0">
              <a:solidFill>
                <a:srgbClr val="005A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5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491482"/>
            <a:ext cx="7704000" cy="5727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5ABB"/>
                </a:solidFill>
                <a:latin typeface="Kanit" panose="020B0604020202020204" charset="-34"/>
                <a:cs typeface="Kanit" panose="020B0604020202020204" charset="-34"/>
              </a:rPr>
              <a:t>Location of SPSS Data Files</a:t>
            </a:r>
            <a:endParaRPr lang="en-AU" dirty="0">
              <a:solidFill>
                <a:srgbClr val="005ABB"/>
              </a:solidFill>
              <a:latin typeface="Kanit" panose="020B0604020202020204" charset="-34"/>
              <a:cs typeface="Kanit" panose="020B0604020202020204" charset="-34"/>
            </a:endParaRPr>
          </a:p>
        </p:txBody>
      </p:sp>
      <p:sp>
        <p:nvSpPr>
          <p:cNvPr id="5" name="Google Shape;458;p28"/>
          <p:cNvSpPr txBox="1">
            <a:spLocks noGrp="1"/>
          </p:cNvSpPr>
          <p:nvPr/>
        </p:nvSpPr>
        <p:spPr>
          <a:xfrm>
            <a:off x="442613" y="1817666"/>
            <a:ext cx="8258771" cy="131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>
              <a:buClr>
                <a:schemeClr val="dk1"/>
              </a:buClr>
              <a:buSzPts val="1100"/>
            </a:pPr>
            <a:r>
              <a:rPr lang="en-AU" sz="2400" dirty="0">
                <a:solidFill>
                  <a:schemeClr val="tx1"/>
                </a:solidFill>
                <a:latin typeface="Pontano Sans" panose="020B0604020202020204" charset="0"/>
              </a:rPr>
              <a:t>Example SPSS data f</a:t>
            </a:r>
            <a:r>
              <a:rPr lang="en" sz="2400" dirty="0">
                <a:solidFill>
                  <a:schemeClr val="tx1"/>
                </a:solidFill>
                <a:latin typeface="Pontano Sans" panose="020B0604020202020204" charset="0"/>
              </a:rPr>
              <a:t>or practice </a:t>
            </a:r>
            <a:r>
              <a:rPr lang="en-AU" sz="2400" dirty="0">
                <a:solidFill>
                  <a:schemeClr val="tx1"/>
                </a:solidFill>
                <a:latin typeface="Pontano Sans" panose="020B0604020202020204" charset="0"/>
              </a:rPr>
              <a:t>are available on </a:t>
            </a:r>
            <a:r>
              <a:rPr lang="en-AU" sz="2400" b="1" dirty="0" err="1">
                <a:solidFill>
                  <a:schemeClr val="tx1"/>
                </a:solidFill>
                <a:latin typeface="Pontano Sans" panose="020B0604020202020204" charset="0"/>
              </a:rPr>
              <a:t>LearnJCU</a:t>
            </a:r>
            <a:r>
              <a:rPr lang="en-AU" sz="2400" dirty="0">
                <a:solidFill>
                  <a:schemeClr val="tx1"/>
                </a:solidFill>
                <a:latin typeface="Pontano Sans" panose="020B0604020202020204" charset="0"/>
              </a:rPr>
              <a:t>:</a:t>
            </a:r>
          </a:p>
          <a:p>
            <a:pPr marL="0" lvl="0" indent="0" algn="ctr">
              <a:buClr>
                <a:schemeClr val="dk1"/>
              </a:buClr>
              <a:buSzPts val="1100"/>
            </a:pPr>
            <a:endParaRPr lang="en-AU" sz="2400" dirty="0">
              <a:solidFill>
                <a:schemeClr val="tx1"/>
              </a:solidFill>
              <a:latin typeface="Pontano Sans" panose="020B0604020202020204" charset="0"/>
            </a:endParaRPr>
          </a:p>
          <a:p>
            <a:pPr marL="0" indent="0" algn="ctr">
              <a:buClr>
                <a:schemeClr val="dk1"/>
              </a:buClr>
              <a:buSzPts val="1100"/>
            </a:pPr>
            <a:r>
              <a:rPr lang="en-AU" sz="2000" dirty="0">
                <a:solidFill>
                  <a:schemeClr val="tx1"/>
                </a:solidFill>
                <a:latin typeface="Pontano Sans" panose="020B0604020202020204" charset="0"/>
              </a:rPr>
              <a:t>Log in to </a:t>
            </a:r>
            <a:r>
              <a:rPr lang="en-AU" sz="2000" dirty="0" err="1">
                <a:solidFill>
                  <a:schemeClr val="tx1"/>
                </a:solidFill>
                <a:latin typeface="Pontano Sans" panose="020B0604020202020204" charset="0"/>
              </a:rPr>
              <a:t>LearnJCU</a:t>
            </a:r>
            <a:r>
              <a:rPr lang="en-AU" sz="2000" dirty="0">
                <a:solidFill>
                  <a:schemeClr val="tx1"/>
                </a:solidFill>
                <a:latin typeface="Pontano Sans" panose="020B0604020202020204" charset="0"/>
              </a:rPr>
              <a:t> -&gt; Organisations -&gt; Learning Centre JCU Singapore -&gt;</a:t>
            </a:r>
          </a:p>
          <a:p>
            <a:pPr marL="0" indent="0" algn="ctr">
              <a:buClr>
                <a:schemeClr val="dk1"/>
              </a:buClr>
              <a:buSzPts val="1100"/>
            </a:pPr>
            <a:r>
              <a:rPr lang="en-AU" sz="2000" dirty="0">
                <a:solidFill>
                  <a:schemeClr val="tx1"/>
                </a:solidFill>
                <a:latin typeface="Pontano Sans" panose="020B0604020202020204" charset="0"/>
              </a:rPr>
              <a:t>Learning Centre -&gt; Statistics and Maths -&gt; SPSS Data f</a:t>
            </a:r>
            <a:r>
              <a:rPr lang="en" sz="2000" dirty="0">
                <a:solidFill>
                  <a:schemeClr val="tx1"/>
                </a:solidFill>
                <a:latin typeface="Pontano Sans" panose="020B0604020202020204" charset="0"/>
              </a:rPr>
              <a:t>or Practice </a:t>
            </a:r>
            <a:endParaRPr lang="en-AU" sz="2000" dirty="0">
              <a:solidFill>
                <a:schemeClr val="tx1"/>
              </a:solidFill>
              <a:latin typeface="Pontano Sans" panose="020B0604020202020204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91444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720000" y="4900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Assumptions Testing</a:t>
            </a:r>
            <a:endParaRPr dirty="0">
              <a:solidFill>
                <a:srgbClr val="005ABB"/>
              </a:solidFill>
            </a:endParaRPr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1"/>
          </p:nvPr>
        </p:nvSpPr>
        <p:spPr>
          <a:xfrm>
            <a:off x="483694" y="1439057"/>
            <a:ext cx="8393177" cy="3523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AU" sz="2400" dirty="0"/>
              <a:t>Normality (Shapiro Wilk)</a:t>
            </a:r>
          </a:p>
          <a:p>
            <a:pPr marL="342900" indent="-342900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AU" sz="2400" dirty="0"/>
              <a:t>Univariate Outliers (Boxplots)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AU" sz="2400" dirty="0"/>
              <a:t>Multivariate Outliers (</a:t>
            </a:r>
            <a:r>
              <a:rPr lang="en-AU" sz="2400" dirty="0" err="1"/>
              <a:t>Mahalanobis</a:t>
            </a:r>
            <a:r>
              <a:rPr lang="en-AU" sz="2400" dirty="0"/>
              <a:t> Distances)</a:t>
            </a:r>
          </a:p>
          <a:p>
            <a:pPr marL="342900" indent="-342900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AU" sz="2400" dirty="0" err="1"/>
              <a:t>Multicollinearity</a:t>
            </a:r>
            <a:r>
              <a:rPr lang="en-AU" sz="2400" dirty="0"/>
              <a:t> (Correlation)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AU" sz="2400" dirty="0"/>
              <a:t>Linearity (Scatterplot)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AU" sz="2400" dirty="0"/>
              <a:t>Homogeneity of variance-covariance matrices (Box’s </a:t>
            </a:r>
            <a:r>
              <a:rPr lang="en-AU" sz="2400" i="1" dirty="0"/>
              <a:t>M</a:t>
            </a:r>
            <a:r>
              <a:rPr lang="en-AU" sz="2400" dirty="0"/>
              <a:t>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endParaRPr lang="en-AU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AU" sz="1800" dirty="0">
                <a:solidFill>
                  <a:srgbClr val="FF0000"/>
                </a:solidFill>
              </a:rPr>
              <a:t>*You can meet other criteria before/during data collection, such as independence of observations (each participant can only take part in the study once), and ensuring adequate sample size in each cell (through a power analysis)</a:t>
            </a:r>
            <a:endParaRPr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>
            <a:spLocks noGrp="1"/>
          </p:cNvSpPr>
          <p:nvPr>
            <p:ph type="body" idx="1"/>
          </p:nvPr>
        </p:nvSpPr>
        <p:spPr>
          <a:xfrm>
            <a:off x="802194" y="1630283"/>
            <a:ext cx="4560917" cy="16471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AU" sz="2400" dirty="0"/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AU" sz="2400" dirty="0"/>
              <a:t>Go </a:t>
            </a:r>
            <a:r>
              <a:rPr lang="en-AU" sz="2400" dirty="0" err="1"/>
              <a:t>Analyze</a:t>
            </a:r>
            <a:r>
              <a:rPr lang="en-AU" sz="2400" dirty="0"/>
              <a:t> -&gt; Descriptive Statistics -&gt; Explore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AU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</p:txBody>
      </p:sp>
      <p:sp>
        <p:nvSpPr>
          <p:cNvPr id="7" name="Google Shape;153;p33"/>
          <p:cNvSpPr txBox="1">
            <a:spLocks noGrp="1"/>
          </p:cNvSpPr>
          <p:nvPr>
            <p:ph type="title"/>
          </p:nvPr>
        </p:nvSpPr>
        <p:spPr>
          <a:xfrm>
            <a:off x="730275" y="5106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5ABB"/>
                </a:solidFill>
              </a:rPr>
              <a:t>1. Normality</a:t>
            </a:r>
            <a:endParaRPr dirty="0">
              <a:solidFill>
                <a:srgbClr val="005AB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247" b="42035"/>
          <a:stretch/>
        </p:blipFill>
        <p:spPr>
          <a:xfrm>
            <a:off x="5449735" y="1432313"/>
            <a:ext cx="3118911" cy="31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21519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 Watercolor Campaig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2E63"/>
      </a:accent1>
      <a:accent2>
        <a:srgbClr val="52377D"/>
      </a:accent2>
      <a:accent3>
        <a:srgbClr val="312521"/>
      </a:accent3>
      <a:accent4>
        <a:srgbClr val="F9FBE3"/>
      </a:accent4>
      <a:accent5>
        <a:srgbClr val="282E63"/>
      </a:accent5>
      <a:accent6>
        <a:srgbClr val="F9FBE3"/>
      </a:accent6>
      <a:hlink>
        <a:srgbClr val="5237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1350</Words>
  <Application>Microsoft Office PowerPoint</Application>
  <PresentationFormat>On-screen Show (16:9)</PresentationFormat>
  <Paragraphs>194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Pontano Sans</vt:lpstr>
      <vt:lpstr>Kanit</vt:lpstr>
      <vt:lpstr>Winter Watercolor Campaign by Slidesgo</vt:lpstr>
      <vt:lpstr>MANOVA</vt:lpstr>
      <vt:lpstr>Table of Contents</vt:lpstr>
      <vt:lpstr>Multivariate Analysis of Variance (MANOVA)</vt:lpstr>
      <vt:lpstr>Types of MANOVAs</vt:lpstr>
      <vt:lpstr>Example: One-Way Between-Subject MANOVA</vt:lpstr>
      <vt:lpstr>Example: One-Way Between-Subject MANOVA</vt:lpstr>
      <vt:lpstr>Location of SPSS Data Files</vt:lpstr>
      <vt:lpstr>Assumptions Testing</vt:lpstr>
      <vt:lpstr>1. Normality</vt:lpstr>
      <vt:lpstr>1. Normality</vt:lpstr>
      <vt:lpstr>1. Normality</vt:lpstr>
      <vt:lpstr>2. Univariate Outliers</vt:lpstr>
      <vt:lpstr>2. Univariate Outliers</vt:lpstr>
      <vt:lpstr>2. Univariate Outliers</vt:lpstr>
      <vt:lpstr>3. Multivariate Outliers</vt:lpstr>
      <vt:lpstr>3. Multivariate Outliers</vt:lpstr>
      <vt:lpstr>3. Multivariate Outliers</vt:lpstr>
      <vt:lpstr>4. Multicollinearity</vt:lpstr>
      <vt:lpstr>4. Multicollinearity</vt:lpstr>
      <vt:lpstr>5. Linearity</vt:lpstr>
      <vt:lpstr>5. Linearity</vt:lpstr>
      <vt:lpstr>5. Linearity</vt:lpstr>
      <vt:lpstr>6. Homogeneity of variance-covariance matrices</vt:lpstr>
      <vt:lpstr>6. Homogeneity of variance-covariance matrices</vt:lpstr>
      <vt:lpstr>6. Homogeneity of variance-covariance matrices</vt:lpstr>
      <vt:lpstr>6. Homogeneity of variance-covariance matrices</vt:lpstr>
      <vt:lpstr>6. Homogeneity of variance-covariance matrices</vt:lpstr>
      <vt:lpstr>Finally… MANOVA</vt:lpstr>
      <vt:lpstr>MANOVA</vt:lpstr>
      <vt:lpstr>MANOVA</vt:lpstr>
      <vt:lpstr>Something to note…</vt:lpstr>
      <vt:lpstr>Results Write-up</vt:lpstr>
      <vt:lpstr>Any Questions?   learningcentre-singapore@jcu.edu.au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MANOVA</dc:title>
  <dc:creator>Yong Jie Yow</dc:creator>
  <cp:lastModifiedBy>Nimrod Lawsin Delante</cp:lastModifiedBy>
  <cp:revision>88</cp:revision>
  <dcterms:modified xsi:type="dcterms:W3CDTF">2021-05-24T06:52:52Z</dcterms:modified>
</cp:coreProperties>
</file>